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259" r:id="rId3"/>
    <p:sldId id="260" r:id="rId4"/>
    <p:sldId id="265" r:id="rId5"/>
    <p:sldId id="264" r:id="rId6"/>
    <p:sldId id="277" r:id="rId7"/>
    <p:sldId id="324" r:id="rId8"/>
    <p:sldId id="316" r:id="rId9"/>
    <p:sldId id="281" r:id="rId10"/>
    <p:sldId id="323" r:id="rId11"/>
    <p:sldId id="285" r:id="rId12"/>
    <p:sldId id="318" r:id="rId13"/>
    <p:sldId id="293" r:id="rId14"/>
    <p:sldId id="309" r:id="rId15"/>
    <p:sldId id="311" r:id="rId16"/>
    <p:sldId id="301" r:id="rId17"/>
    <p:sldId id="319" r:id="rId18"/>
    <p:sldId id="321" r:id="rId19"/>
    <p:sldId id="283" r:id="rId20"/>
    <p:sldId id="284" r:id="rId21"/>
    <p:sldId id="314" r:id="rId22"/>
    <p:sldId id="313" r:id="rId23"/>
    <p:sldId id="306" r:id="rId24"/>
    <p:sldId id="317" r:id="rId25"/>
    <p:sldId id="289" r:id="rId26"/>
    <p:sldId id="307" r:id="rId27"/>
    <p:sldId id="303" r:id="rId28"/>
    <p:sldId id="304" r:id="rId29"/>
    <p:sldId id="302" r:id="rId30"/>
    <p:sldId id="305" r:id="rId31"/>
    <p:sldId id="290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72"/>
    <a:srgbClr val="C2E1FA"/>
    <a:srgbClr val="FFFF99"/>
    <a:srgbClr val="0066FF"/>
    <a:srgbClr val="0000CC"/>
    <a:srgbClr val="0033CC"/>
    <a:srgbClr val="0000FF"/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6" autoAdjust="0"/>
    <p:restoredTop sz="87376" autoAdjust="0"/>
  </p:normalViewPr>
  <p:slideViewPr>
    <p:cSldViewPr>
      <p:cViewPr>
        <p:scale>
          <a:sx n="135" d="100"/>
          <a:sy n="135" d="100"/>
        </p:scale>
        <p:origin x="-17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C0FB-944F-41C8-9140-0D3A55439C4C}" type="datetimeFigureOut">
              <a:rPr lang="en-US" smtClean="0"/>
              <a:t>12/2/11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9D7E1-B9F9-46BE-983F-21A4DA40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...going to be talking about</a:t>
            </a:r>
            <a:r>
              <a:rPr lang="en-US" baseline="0" dirty="0" smtClean="0"/>
              <a:t> surface O3-t relationships and how we can use them to evaluate chemistry climate models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Acknowledge</a:t>
            </a:r>
            <a:r>
              <a:rPr lang="en-US" baseline="0" dirty="0" smtClean="0"/>
              <a:t> co-authors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r>
              <a:rPr lang="en-US" baseline="0" dirty="0" smtClean="0"/>
              <a:t> range envelope is for the A1B scenario over the eastern 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GEOS-CHEM (GISS climate)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anyone has ideas, would love to hear them…”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Rasmussen et al.</a:t>
            </a:r>
            <a:r>
              <a:rPr lang="en-US" baseline="0" dirty="0" smtClean="0"/>
              <a:t> u</a:t>
            </a:r>
            <a:r>
              <a:rPr lang="en-US" dirty="0" smtClean="0"/>
              <a:t>sing data from same observation network,</a:t>
            </a:r>
            <a:r>
              <a:rPr lang="en-US" baseline="0" dirty="0" smtClean="0"/>
              <a:t> but different groupings, averaging methods, </a:t>
            </a:r>
            <a:r>
              <a:rPr lang="en-US" baseline="0" dirty="0" err="1" smtClean="0"/>
              <a:t>ect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regional shift in emissions will complicate our attempts to isolate a long-term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The model simulates the range of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max</a:t>
            </a:r>
            <a:r>
              <a:rPr lang="en-US" sz="1200" dirty="0" smtClean="0"/>
              <a:t> in the Northeast, but a ~10 ppb 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bias is present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Strong linearity/correlation exists between O3 and </a:t>
            </a:r>
            <a:r>
              <a:rPr lang="en-US" sz="1200" dirty="0" err="1" smtClean="0"/>
              <a:t>tmax</a:t>
            </a:r>
            <a:r>
              <a:rPr lang="en-US" sz="1200" dirty="0" smtClean="0"/>
              <a:t> during the summer months in both the CASTNet and in the model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The slope of the 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-T</a:t>
            </a:r>
            <a:r>
              <a:rPr lang="en-US" sz="1200" baseline="-25000" dirty="0" smtClean="0"/>
              <a:t>max</a:t>
            </a:r>
            <a:r>
              <a:rPr lang="en-US" sz="1200" dirty="0" smtClean="0"/>
              <a:t> relationship has a distinct seasonal cycle (reflecting  ∆ met variables) that is reproduced by the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observe spatial gradients in mean July O</a:t>
            </a:r>
            <a:r>
              <a:rPr lang="en-US" baseline="-25000" dirty="0" smtClean="0"/>
              <a:t>3</a:t>
            </a:r>
            <a:r>
              <a:rPr lang="en-US" dirty="0" smtClean="0"/>
              <a:t> and T</a:t>
            </a:r>
            <a:r>
              <a:rPr lang="en-US" baseline="-25000" dirty="0" smtClean="0"/>
              <a:t>max</a:t>
            </a:r>
            <a:r>
              <a:rPr lang="en-US" dirty="0" smtClean="0"/>
              <a:t> exists within region, we attempt</a:t>
            </a:r>
            <a:r>
              <a:rPr lang="en-US" baseline="0" dirty="0" smtClean="0"/>
              <a:t> to mitigate this by averaging over all sites with in the region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Like many global chemistry models,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8000"/>
                </a:solidFill>
              </a:rPr>
              <a:t>sources: combustion at high temperatures (power plants, vehicles), </a:t>
            </a:r>
            <a:r>
              <a:rPr lang="en-US" sz="1200" b="1" dirty="0" err="1" smtClean="0">
                <a:solidFill>
                  <a:srgbClr val="008000"/>
                </a:solidFill>
              </a:rPr>
              <a:t>peroxyacetyl</a:t>
            </a:r>
            <a:r>
              <a:rPr lang="en-US" sz="1200" b="1" dirty="0" smtClean="0">
                <a:solidFill>
                  <a:srgbClr val="008000"/>
                </a:solidFill>
              </a:rPr>
              <a:t> nitrate (PAN)</a:t>
            </a:r>
            <a:endParaRPr lang="en-US" sz="1200" b="1" baseline="-25000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72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 taken</a:t>
            </a:r>
            <a:r>
              <a:rPr lang="en-US" baseline="0" dirty="0" smtClean="0"/>
              <a:t> from satellite instrumentation; isoprene emissions may be means for plants to combat heat stresses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r>
              <a:rPr lang="en-US" baseline="0" dirty="0" smtClean="0"/>
              <a:t> point here is that the spatial distribution of emissions (natural and biogenic) greatly spatially vary over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EDAE269-3348-4F4D-9E11-7D99BF88662E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200" b="1" dirty="0" smtClean="0">
              <a:solidFill>
                <a:srgbClr val="0066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Going to start by showing that year-to-year temperatures have been observed to be strongly correlated with ozone</a:t>
            </a:r>
          </a:p>
          <a:p>
            <a:pPr algn="l" eaLnBrk="1" hangingPunct="1"/>
            <a:endParaRPr lang="en-US" sz="1200" b="1" dirty="0" smtClean="0">
              <a:solidFill>
                <a:srgbClr val="0066FF"/>
              </a:solidFill>
            </a:endParaRPr>
          </a:p>
          <a:p>
            <a:pPr algn="l" eaLnBrk="1" hangingPunct="1"/>
            <a:r>
              <a:rPr lang="en-US" sz="1200" b="1" dirty="0" smtClean="0">
                <a:solidFill>
                  <a:srgbClr val="0066FF"/>
                </a:solidFill>
              </a:rPr>
              <a:t>Strong relationship between weather and pollution implies that</a:t>
            </a:r>
            <a:r>
              <a:rPr lang="en-US" sz="1200" b="1" baseline="0" dirty="0" smtClean="0">
                <a:solidFill>
                  <a:srgbClr val="0066FF"/>
                </a:solidFill>
              </a:rPr>
              <a:t> </a:t>
            </a:r>
            <a:r>
              <a:rPr lang="en-US" sz="1200" b="1" dirty="0" smtClean="0">
                <a:solidFill>
                  <a:srgbClr val="0066FF"/>
                </a:solidFill>
              </a:rPr>
              <a:t>changes in climate will influence air quality</a:t>
            </a:r>
          </a:p>
          <a:p>
            <a:pPr algn="l" eaLnBrk="1" hangingPunct="1"/>
            <a:endParaRPr lang="en-US" sz="1200" b="1" dirty="0" smtClean="0">
              <a:solidFill>
                <a:srgbClr val="0066FF"/>
              </a:solidFill>
            </a:endParaRPr>
          </a:p>
          <a:p>
            <a:pPr algn="l" eaLnBrk="1" hangingPunct="1"/>
            <a:r>
              <a:rPr lang="en-US" sz="1200" b="1" dirty="0" smtClean="0">
                <a:solidFill>
                  <a:srgbClr val="FF0000"/>
                </a:solidFill>
              </a:rPr>
              <a:t>We represent these aggregate effects as a total derivative</a:t>
            </a:r>
            <a:endParaRPr lang="en-US" sz="1200" b="1" dirty="0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Correlation between</a:t>
            </a:r>
            <a:r>
              <a:rPr lang="en-US" baseline="0" dirty="0" smtClean="0"/>
              <a:t> w</a:t>
            </a:r>
            <a:r>
              <a:rPr lang="en-US" dirty="0" smtClean="0"/>
              <a:t>arm temperatures and stagnant air masses where O3 precursors</a:t>
            </a:r>
            <a:r>
              <a:rPr lang="en-US" baseline="0" dirty="0" smtClean="0"/>
              <a:t> accumulate and feed local O3 production; or the anti-correlation between NE US cyclones that ventilate polluted boundary layers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fld id="{DD5A5050-F2D5-440B-B7EF-A796E197324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Strat</a:t>
            </a:r>
            <a:r>
              <a:rPr lang="en-US" dirty="0" smtClean="0"/>
              <a:t> O3 chemical production/</a:t>
            </a:r>
            <a:r>
              <a:rPr lang="en-US" baseline="0" dirty="0" smtClean="0"/>
              <a:t> loss mechanisms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/>
              <a:t>co-located measurements of meteorology and chemistry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1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/>
              <a:t>22</a:t>
            </a:r>
            <a:r>
              <a:rPr lang="en-US" sz="1200" b="1" baseline="0" dirty="0" smtClean="0"/>
              <a:t> years of data (1988-2009)</a:t>
            </a:r>
            <a:endParaRPr lang="en-US" sz="1200" b="1" dirty="0" smtClean="0"/>
          </a:p>
          <a:p>
            <a:pPr marL="285750" indent="-285750">
              <a:buFont typeface="Arial"/>
              <a:buChar char="•"/>
            </a:pPr>
            <a:endParaRPr lang="en-US" sz="1200" b="1" dirty="0" smtClean="0"/>
          </a:p>
          <a:p>
            <a:pPr marL="285750" indent="-285750">
              <a:buFont typeface="Arial"/>
              <a:buChar char="•"/>
            </a:pPr>
            <a:r>
              <a:rPr lang="en-US" sz="1200" b="1" dirty="0" smtClean="0"/>
              <a:t>designed for measurements to be representative of the regional scale</a:t>
            </a:r>
          </a:p>
          <a:p>
            <a:endParaRPr lang="en-US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We group </a:t>
            </a:r>
            <a:r>
              <a:rPr lang="en-US" sz="1200" b="1" dirty="0" err="1" smtClean="0">
                <a:solidFill>
                  <a:srgbClr val="FF0000"/>
                </a:solidFill>
              </a:rPr>
              <a:t>CASTNet</a:t>
            </a:r>
            <a:r>
              <a:rPr lang="en-US" sz="1200" b="1" dirty="0" smtClean="0">
                <a:solidFill>
                  <a:srgbClr val="FF0000"/>
                </a:solidFill>
              </a:rPr>
              <a:t> sites into chemically and meteorologically coherent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The slope of the 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-T</a:t>
            </a:r>
            <a:r>
              <a:rPr lang="en-US" sz="1200" baseline="-25000" dirty="0" smtClean="0"/>
              <a:t>max</a:t>
            </a:r>
            <a:r>
              <a:rPr lang="en-US" sz="1200" dirty="0" smtClean="0"/>
              <a:t> relationship has a distinct seasonal cycle (reflecting  ∆ met variables) that is reproduced by the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latin typeface="Calibri" charset="0"/>
                <a:ea typeface="MS PGothic" charset="0"/>
                <a:cs typeface="MS PGothic" charset="0"/>
              </a:rPr>
              <a:t>Coupled atmosphere-oceans-land-sea ice model (CM3) </a:t>
            </a:r>
            <a:r>
              <a:rPr lang="en-US" altLang="ja-JP" dirty="0">
                <a:latin typeface="Calibri" charset="0"/>
                <a:ea typeface="MS PGothic" charset="0"/>
                <a:cs typeface="MS PGothic" charset="0"/>
                <a:sym typeface="Wingdings" charset="0"/>
              </a:rPr>
              <a:t> IPCC AR5 simulations</a:t>
            </a:r>
          </a:p>
          <a:p>
            <a:r>
              <a:rPr lang="en-US" altLang="ja-JP" dirty="0">
                <a:latin typeface="Calibri" charset="0"/>
                <a:ea typeface="MS PGothic" charset="0"/>
                <a:cs typeface="MS PGothic" charset="0"/>
                <a:sym typeface="Wingdings" charset="0"/>
              </a:rPr>
              <a:t>Vertical levels: surface  86 km with fully coupled stratospheric-tropospheric-aerosol chemistry</a:t>
            </a:r>
          </a:p>
          <a:p>
            <a:r>
              <a:rPr lang="en-US" altLang="ja-JP" dirty="0">
                <a:latin typeface="Calibri" charset="0"/>
                <a:ea typeface="MS PGothic" charset="0"/>
                <a:cs typeface="MS PGothic" charset="0"/>
              </a:rPr>
              <a:t>Forced with observed SST and Sea Ice </a:t>
            </a:r>
            <a:r>
              <a:rPr lang="en-US" altLang="ja-JP" dirty="0">
                <a:latin typeface="Calibri" charset="0"/>
                <a:ea typeface="MS PGothic" charset="0"/>
                <a:cs typeface="MS PGothic" charset="0"/>
                <a:sym typeface="Wingdings" charset="0"/>
              </a:rPr>
              <a:t> AM3  option to nudge to real winds </a:t>
            </a:r>
            <a:endParaRPr lang="en-US" altLang="ja-JP" dirty="0" smtClean="0">
              <a:latin typeface="Calibri" charset="0"/>
              <a:ea typeface="MS PGothic" charset="0"/>
              <a:cs typeface="MS PGothic" charset="0"/>
              <a:sym typeface="Wingdings" charset="0"/>
            </a:endParaRPr>
          </a:p>
          <a:p>
            <a:r>
              <a:rPr lang="en-US" b="1" dirty="0" smtClean="0"/>
              <a:t>Additionally implement an</a:t>
            </a:r>
            <a:r>
              <a:rPr lang="en-US" b="1" baseline="0" dirty="0" smtClean="0"/>
              <a:t> i</a:t>
            </a:r>
            <a:r>
              <a:rPr lang="en-US" b="1" dirty="0" smtClean="0"/>
              <a:t>nteractive isoprene scheme (responds to solar radiation and temperature) (MEGAN) following that used in MOZART-4 </a:t>
            </a:r>
            <a:r>
              <a:rPr lang="en-US" sz="1800" b="1" i="1" dirty="0" smtClean="0"/>
              <a:t>[Emmons et al., 2010]</a:t>
            </a:r>
          </a:p>
          <a:p>
            <a:endParaRPr lang="en-US" altLang="ja-JP" dirty="0">
              <a:latin typeface="Calibri" charset="0"/>
              <a:ea typeface="MS PGothic" charset="0"/>
              <a:cs typeface="MS PGothic" charset="0"/>
              <a:sym typeface="Wingdings" charset="0"/>
            </a:endParaRPr>
          </a:p>
          <a:p>
            <a:endParaRPr lang="en-US" altLang="ja-JP" dirty="0">
              <a:latin typeface="Calibri" charset="0"/>
              <a:ea typeface="MS PGothic" charset="0"/>
              <a:cs typeface="MS PGothic" charset="0"/>
              <a:sym typeface="Wingdings" charset="0"/>
            </a:endParaRPr>
          </a:p>
          <a:p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</a:t>
            </a:r>
            <a:r>
              <a:rPr lang="en-US" sz="1200" baseline="0" dirty="0" smtClean="0"/>
              <a:t> find 3 ppb per K to be a conservative estimate of O3 sensitivity to temperature over EUS (including the Great Lakes, not shown)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two independent data sets, the University of Washington (in situ,</a:t>
            </a:r>
            <a:r>
              <a:rPr lang="en-US" sz="1200" baseline="0" dirty="0" smtClean="0"/>
              <a:t> </a:t>
            </a:r>
            <a:r>
              <a:rPr lang="en-US" sz="1200" dirty="0" smtClean="0"/>
              <a:t>gridded </a:t>
            </a:r>
            <a:r>
              <a:rPr lang="en-US" sz="1200" dirty="0" err="1" smtClean="0"/>
              <a:t>obs</a:t>
            </a:r>
            <a:r>
              <a:rPr lang="en-US" sz="1200" dirty="0" smtClean="0"/>
              <a:t>) and the NARR (reanalysis)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Biases</a:t>
            </a:r>
            <a:r>
              <a:rPr lang="en-US" sz="1200" baseline="0" dirty="0" smtClean="0"/>
              <a:t> in each temperature dataset may influence excess O3 </a:t>
            </a:r>
            <a:r>
              <a:rPr lang="en-US" sz="1200" baseline="0" dirty="0" smtClean="0"/>
              <a:t>due </a:t>
            </a:r>
            <a:r>
              <a:rPr lang="en-US" sz="1200" baseline="0" dirty="0" smtClean="0"/>
              <a:t>to temp bias attribution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Note that the UW data set suggests that AM3 is too cool in June, suggesting that </a:t>
            </a:r>
            <a:r>
              <a:rPr lang="en-US" sz="1200" baseline="0" dirty="0" smtClean="0"/>
              <a:t>modeled O3 </a:t>
            </a:r>
            <a:r>
              <a:rPr lang="en-US" sz="1200" baseline="0" dirty="0" smtClean="0"/>
              <a:t>is actually under </a:t>
            </a:r>
            <a:r>
              <a:rPr lang="en-US" sz="1200" baseline="0" dirty="0" smtClean="0"/>
              <a:t>produced!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Ozone-temperature</a:t>
            </a:r>
            <a:r>
              <a:rPr lang="en-US" baseline="0" dirty="0" smtClean="0"/>
              <a:t> correlation is primarily based on the association of </a:t>
            </a:r>
            <a:r>
              <a:rPr lang="en-US" dirty="0" smtClean="0"/>
              <a:t>stagnation with O3 in</a:t>
            </a:r>
            <a:r>
              <a:rPr lang="en-US" baseline="0" dirty="0" smtClean="0"/>
              <a:t> the eastern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bars are standard</a:t>
            </a:r>
            <a:r>
              <a:rPr lang="en-US" baseline="0" dirty="0" smtClean="0"/>
              <a:t> deviations across values from all sites in the region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A988-9B04-47A7-B755-1F400F92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479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B3DFB-40DE-45D9-924A-BB605FCA5BFD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8D05-AE68-49B8-9D79-72FDA0657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C8A06-6212-4F31-B62D-3ECC31777915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95A1-5104-42B9-8C75-36693C051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2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5AB63-237C-40CB-85B7-EB8F3D83D551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2E6CC-D896-4D1A-BCBF-31D4103F2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EDE4F-AA09-44B6-B77A-5F84DA929706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A658F-A923-43CA-A7AA-559C40FC6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65F9C-B8D7-4E6C-A6BB-A33954B56409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A12F0-19BD-4184-AF2D-CBE84771C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D7FF0-CA1C-47EC-9AF3-0D1814806C61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B6E60-679E-4736-9A23-226E95BCE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96C49-6B0B-4F42-9B75-9578D9BD14F8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BA467-58D1-4851-BF82-46F2BF2B5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7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18689-6AD2-4901-B198-9C50569C06A8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C544A-5A68-4646-8923-F7BC1422E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1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896DD-A325-4F61-A158-98DD0C115560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E29B-DEFA-453E-BD8A-32DA14826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2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1663D-D48A-4525-B3D6-781C947FCAE5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0D84-5A68-41E1-B516-2792BCB4F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0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DF6AB-4090-4596-89D8-148A40009D81}" type="datetimeFigureOut">
              <a:rPr lang="en-US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EF8BF-9EC4-44E3-BB6C-0DEDF5C1D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2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0636-BD81-4B48-8D49-1C39ED7025EF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51DB-69A6-4015-953A-E6A0B48B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05259-2E2E-4504-BD35-BE67B9C19506}" type="datetimeFigureOut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12/2/11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14A0BC-4FBC-45B3-B16B-80B0A5C4996E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57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6.jpg"/><Relationship Id="rId5" Type="http://schemas.openxmlformats.org/officeDocument/2006/relationships/hyperlink" Target="http://iconbazaar.com/bars/contributed/pg04.html" TargetMode="External"/><Relationship Id="rId6" Type="http://schemas.openxmlformats.org/officeDocument/2006/relationships/image" Target="../media/image37.png"/><Relationship Id="rId7" Type="http://schemas.openxmlformats.org/officeDocument/2006/relationships/image" Target="../media/image38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5724" y="457200"/>
            <a:ext cx="8991600" cy="1981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ahoma" pitchFamily="34" charset="0"/>
                <a:cs typeface="Tahoma" pitchFamily="34" charset="0"/>
              </a:rPr>
              <a:t>Evaluating surface ozone-temperature relationships over the eastern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U.S. 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in chemistry-climate models</a:t>
            </a:r>
            <a:endParaRPr lang="en-US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543800" cy="12954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D.J. </a:t>
            </a:r>
            <a:r>
              <a:rPr lang="en-US" sz="2400" b="1" dirty="0" smtClean="0">
                <a:solidFill>
                  <a:schemeClr val="tx1"/>
                </a:solidFill>
              </a:rPr>
              <a:t>Rasmussen, Arlene Fiore, </a:t>
            </a:r>
            <a:r>
              <a:rPr lang="en-US" sz="2400" b="1" dirty="0" err="1" smtClean="0">
                <a:solidFill>
                  <a:schemeClr val="tx1"/>
                </a:solidFill>
              </a:rPr>
              <a:t>Vaishali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Naik</a:t>
            </a:r>
            <a:r>
              <a:rPr lang="en-US" sz="2400" b="1" dirty="0" smtClean="0">
                <a:solidFill>
                  <a:schemeClr val="tx1"/>
                </a:solidFill>
              </a:rPr>
              <a:t>, Larry Horowitz (GFDL/NOAA), Sean McGinnis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(Princeton), and Martin Schultz (</a:t>
            </a:r>
            <a:r>
              <a:rPr lang="en-US" sz="2400" b="1" dirty="0" err="1">
                <a:solidFill>
                  <a:schemeClr val="tx1"/>
                </a:solidFill>
              </a:rPr>
              <a:t>Forschungszentrum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Jülich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en-US" sz="2400" dirty="0" smtClean="0"/>
          </a:p>
        </p:txBody>
      </p:sp>
      <p:pic>
        <p:nvPicPr>
          <p:cNvPr id="14340" name="Picture 4" descr="GFDL-Logo-No-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OA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1731"/>
            <a:ext cx="1676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14525" y="5829299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Fall Meeting of the American Geophysical Union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December 5th, 2011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5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Influence of model Tmax biases on summertime O</a:t>
            </a:r>
            <a:r>
              <a:rPr lang="en-US" sz="2800" b="1" baseline="-25000" dirty="0"/>
              <a:t>3</a:t>
            </a:r>
            <a:r>
              <a:rPr lang="en-US" sz="2800" b="1" dirty="0"/>
              <a:t> bias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5" t="5151" r="16442" b="7402"/>
          <a:stretch/>
        </p:blipFill>
        <p:spPr>
          <a:xfrm rot="16200000">
            <a:off x="3870541" y="-2003721"/>
            <a:ext cx="1662549" cy="8745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5526" r="56903" b="7027"/>
          <a:stretch/>
        </p:blipFill>
        <p:spPr>
          <a:xfrm rot="16200000">
            <a:off x="3901019" y="-312925"/>
            <a:ext cx="1660319" cy="8686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65201" y="21013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Maurer et al. [2002]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42228" y="3899828"/>
            <a:ext cx="85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NARR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76238" y="1208367"/>
            <a:ext cx="77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		        JUL		               AUG		   SEP	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6591618" cy="369332"/>
          </a:xfrm>
          <a:prstGeom prst="rect">
            <a:avLst/>
          </a:prstGeom>
          <a:solidFill>
            <a:srgbClr val="FFF672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Multiplying  T</a:t>
            </a:r>
            <a:r>
              <a:rPr lang="en-US" b="1" baseline="-25000" dirty="0" smtClean="0">
                <a:solidFill>
                  <a:srgbClr val="0066FF"/>
                </a:solidFill>
              </a:rPr>
              <a:t>max</a:t>
            </a:r>
            <a:r>
              <a:rPr lang="en-US" b="1" dirty="0" smtClean="0">
                <a:solidFill>
                  <a:srgbClr val="0066FF"/>
                </a:solidFill>
              </a:rPr>
              <a:t> biases by </a:t>
            </a:r>
            <a:r>
              <a:rPr lang="en-US" b="1" dirty="0">
                <a:solidFill>
                  <a:srgbClr val="0066FF"/>
                </a:solidFill>
              </a:rPr>
              <a:t>mean </a:t>
            </a:r>
            <a:r>
              <a:rPr lang="en-US" b="1" dirty="0" smtClean="0">
                <a:solidFill>
                  <a:srgbClr val="0066FF"/>
                </a:solidFill>
              </a:rPr>
              <a:t>regional sensitivity of 3 ppb K</a:t>
            </a:r>
            <a:r>
              <a:rPr lang="en-US" b="1" baseline="30000" dirty="0" smtClean="0">
                <a:solidFill>
                  <a:srgbClr val="0066FF"/>
                </a:solidFill>
              </a:rPr>
              <a:t>-1</a:t>
            </a:r>
            <a:r>
              <a:rPr lang="en-US" b="1" dirty="0" smtClean="0">
                <a:solidFill>
                  <a:srgbClr val="0066FF"/>
                </a:solidFill>
              </a:rPr>
              <a:t>…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14" y="5458015"/>
            <a:ext cx="7996236" cy="707886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</a:t>
            </a:r>
            <a:r>
              <a:rPr lang="en-US" sz="2000" dirty="0"/>
              <a:t>biases </a:t>
            </a:r>
            <a:r>
              <a:rPr lang="en-US" sz="2000" dirty="0" smtClean="0"/>
              <a:t>could be </a:t>
            </a:r>
            <a:r>
              <a:rPr lang="en-US" sz="2000" dirty="0"/>
              <a:t>responsible for </a:t>
            </a:r>
            <a:r>
              <a:rPr lang="en-US" sz="2000" b="1" dirty="0" smtClean="0"/>
              <a:t>up to 10-15 ppb</a:t>
            </a:r>
            <a:r>
              <a:rPr lang="en-US" sz="2000" dirty="0" smtClean="0"/>
              <a:t> </a:t>
            </a:r>
            <a:r>
              <a:rPr lang="en-US" sz="2000" dirty="0"/>
              <a:t>of the summer O</a:t>
            </a:r>
            <a:r>
              <a:rPr lang="en-US" sz="2000" baseline="-25000" dirty="0"/>
              <a:t>3</a:t>
            </a:r>
            <a:r>
              <a:rPr lang="en-US" sz="2000" dirty="0"/>
              <a:t> bias, specifically in the interior of the Mid-Atlantic region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6260736"/>
            <a:ext cx="8469508" cy="400110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Not the </a:t>
            </a:r>
            <a:r>
              <a:rPr lang="en-US" sz="2000" b="1" dirty="0">
                <a:solidFill>
                  <a:srgbClr val="FF0000"/>
                </a:solidFill>
              </a:rPr>
              <a:t>major driver of the large-</a:t>
            </a:r>
            <a:r>
              <a:rPr lang="en-US" sz="2000" b="1" dirty="0" smtClean="0">
                <a:solidFill>
                  <a:srgbClr val="FF0000"/>
                </a:solidFill>
              </a:rPr>
              <a:t>scale eastern US summertime 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bias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33509" r="89235" b="29436"/>
          <a:stretch/>
        </p:blipFill>
        <p:spPr>
          <a:xfrm rot="16200000">
            <a:off x="4535211" y="1937064"/>
            <a:ext cx="391934" cy="63889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4724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Rasmussen et al. [in press]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64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8077200" cy="1569660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We estimate </a:t>
            </a:r>
            <a:r>
              <a:rPr lang="en-US" sz="2400" b="1" dirty="0"/>
              <a:t>a maximum contribution of 10–15 ppb </a:t>
            </a:r>
            <a:r>
              <a:rPr lang="en-US" sz="2400" b="1" dirty="0" smtClean="0"/>
              <a:t>MDA8 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from </a:t>
            </a:r>
            <a:r>
              <a:rPr lang="en-US" sz="2400" b="1" dirty="0" smtClean="0"/>
              <a:t>simulated T</a:t>
            </a:r>
            <a:r>
              <a:rPr lang="en-US" sz="2400" b="1" baseline="-25000" dirty="0" smtClean="0"/>
              <a:t>max</a:t>
            </a:r>
            <a:r>
              <a:rPr lang="en-US" sz="2400" b="1" dirty="0" smtClean="0"/>
              <a:t> biases over the Mid-</a:t>
            </a:r>
            <a:r>
              <a:rPr lang="en-US" sz="2400" b="1" dirty="0" smtClean="0"/>
              <a:t>Atlantic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We find modeled (+) 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</a:rPr>
              <a:t> biases are not the </a:t>
            </a:r>
            <a:r>
              <a:rPr lang="en-US" sz="2400" b="1" dirty="0">
                <a:solidFill>
                  <a:srgbClr val="FF0000"/>
                </a:solidFill>
              </a:rPr>
              <a:t>major driver of the large-</a:t>
            </a:r>
            <a:r>
              <a:rPr lang="en-US" sz="2400" b="1" dirty="0" smtClean="0">
                <a:solidFill>
                  <a:srgbClr val="FF0000"/>
                </a:solidFill>
              </a:rPr>
              <a:t>scale </a:t>
            </a:r>
            <a:r>
              <a:rPr lang="en-US" sz="2400" b="1" dirty="0" smtClean="0">
                <a:solidFill>
                  <a:srgbClr val="FF0000"/>
                </a:solidFill>
              </a:rPr>
              <a:t>excess modeled 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077200" cy="1200328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Despite </a:t>
            </a:r>
            <a:r>
              <a:rPr lang="en-US" sz="2400" b="1" dirty="0" smtClean="0"/>
              <a:t>modeled O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biases, the GFDL </a:t>
            </a:r>
            <a:r>
              <a:rPr lang="en-US" sz="2400" b="1" dirty="0"/>
              <a:t>AM3 </a:t>
            </a:r>
            <a:r>
              <a:rPr lang="en-US" sz="2400" b="1" dirty="0" smtClean="0"/>
              <a:t>reproduces </a:t>
            </a:r>
            <a:r>
              <a:rPr lang="en-US" sz="2400" b="1" i="1" dirty="0"/>
              <a:t>m</a:t>
            </a:r>
            <a:r>
              <a:rPr lang="en-US" sz="2400" b="1" i="1" baseline="-25000" dirty="0"/>
              <a:t>O3-T</a:t>
            </a:r>
            <a:r>
              <a:rPr lang="en-US" sz="2400" b="1" dirty="0"/>
              <a:t> in the Northeast, although it underestimates </a:t>
            </a:r>
            <a:r>
              <a:rPr lang="en-US" sz="2400" b="1" i="1" dirty="0"/>
              <a:t>m</a:t>
            </a:r>
            <a:r>
              <a:rPr lang="en-US" sz="2400" b="1" i="1" baseline="-25000" dirty="0"/>
              <a:t>O3-T</a:t>
            </a:r>
            <a:r>
              <a:rPr lang="en-US" sz="2400" b="1" dirty="0"/>
              <a:t> by </a:t>
            </a:r>
            <a:r>
              <a:rPr lang="en-US" sz="2400" b="1" dirty="0" smtClean="0"/>
              <a:t>3–</a:t>
            </a:r>
            <a:r>
              <a:rPr lang="en-US" sz="2400" b="1" dirty="0"/>
              <a:t>4 ppb K</a:t>
            </a:r>
            <a:r>
              <a:rPr lang="en-US" sz="2400" b="1" baseline="30000" dirty="0"/>
              <a:t>-1 </a:t>
            </a:r>
            <a:r>
              <a:rPr lang="en-US" sz="2400" b="1" dirty="0"/>
              <a:t>in the summer over the </a:t>
            </a:r>
            <a:r>
              <a:rPr lang="en-US" sz="2400" b="1" dirty="0" smtClean="0"/>
              <a:t>Mid-Atlantic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5486400"/>
            <a:ext cx="8077200" cy="1200329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See our in press paper online:</a:t>
            </a:r>
          </a:p>
          <a:p>
            <a:r>
              <a:rPr lang="en-US" b="1" dirty="0" smtClean="0"/>
              <a:t>Rasmussen</a:t>
            </a:r>
            <a:r>
              <a:rPr lang="en-US" b="1" dirty="0"/>
              <a:t>, D.J., A.M. Fiore, V. </a:t>
            </a:r>
            <a:r>
              <a:rPr lang="en-US" b="1" dirty="0" err="1"/>
              <a:t>Naik</a:t>
            </a:r>
            <a:r>
              <a:rPr lang="en-US" b="1" dirty="0"/>
              <a:t>, L.W. Horowitz, S.J. McGinnis, and M.G. Schultz. </a:t>
            </a:r>
            <a:r>
              <a:rPr lang="en-US" b="1" i="1" dirty="0"/>
              <a:t>Surface ozone-temperature relationships in the eastern US: A monthly climatology for evaluating chemistry-climate models.</a:t>
            </a:r>
            <a:r>
              <a:rPr lang="en-US" b="1" dirty="0"/>
              <a:t> </a:t>
            </a:r>
            <a:r>
              <a:rPr lang="en-US" b="1" u="sng" dirty="0"/>
              <a:t>Atmos. Environ.</a:t>
            </a:r>
            <a:r>
              <a:rPr lang="en-US" b="1" dirty="0"/>
              <a:t>, </a:t>
            </a:r>
            <a:r>
              <a:rPr lang="en-US" b="1" i="1" dirty="0" smtClean="0"/>
              <a:t>in press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8077200" cy="1200328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/>
              <a:t>Accurate modeled </a:t>
            </a:r>
            <a:r>
              <a:rPr lang="en-US" sz="2400" b="1" i="1" dirty="0"/>
              <a:t>representation of </a:t>
            </a:r>
            <a:r>
              <a:rPr lang="en-US" sz="2400" b="1" i="1" dirty="0" smtClean="0"/>
              <a:t>observed O</a:t>
            </a:r>
            <a:r>
              <a:rPr lang="en-US" sz="2400" b="1" i="1" baseline="-25000" dirty="0" smtClean="0"/>
              <a:t>3</a:t>
            </a:r>
            <a:r>
              <a:rPr lang="en-US" sz="2400" b="1" i="1" dirty="0"/>
              <a:t>-temperature relationships </a:t>
            </a:r>
            <a:r>
              <a:rPr lang="en-US" sz="2400" b="1" i="1" dirty="0" smtClean="0"/>
              <a:t>may </a:t>
            </a:r>
            <a:r>
              <a:rPr lang="en-US" sz="2400" b="1" i="1" dirty="0"/>
              <a:t>help to build confidence in future projections of </a:t>
            </a:r>
            <a:r>
              <a:rPr lang="en-US" sz="2400" b="1" i="1" dirty="0" smtClean="0"/>
              <a:t>air </a:t>
            </a:r>
            <a:r>
              <a:rPr lang="en-US" sz="2400" b="1" i="1" dirty="0"/>
              <a:t>quality response to changes in climate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8267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Why is O</a:t>
            </a:r>
            <a:r>
              <a:rPr lang="en-US" sz="28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 relevant to climate?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895600" y="3200400"/>
            <a:ext cx="1597553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sz="1900" dirty="0">
                <a:solidFill>
                  <a:srgbClr val="FF0000"/>
                </a:solidFill>
              </a:rPr>
              <a:t>Stagnation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>
                <a:solidFill>
                  <a:srgbClr val="FF0000"/>
                </a:solidFill>
              </a:rPr>
              <a:t>Temperature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 smtClean="0">
                <a:solidFill>
                  <a:srgbClr val="0066FF"/>
                </a:solidFill>
              </a:rPr>
              <a:t>Wind speed</a:t>
            </a:r>
          </a:p>
          <a:p>
            <a:pPr eaLnBrk="1" hangingPunct="1"/>
            <a:endParaRPr lang="en-US" sz="1900" dirty="0" smtClean="0"/>
          </a:p>
          <a:p>
            <a:pPr eaLnBrk="1" hangingPunct="1"/>
            <a:r>
              <a:rPr lang="en-US" sz="1900" dirty="0" smtClean="0"/>
              <a:t>Mixing </a:t>
            </a:r>
            <a:r>
              <a:rPr lang="en-US" sz="1900" dirty="0"/>
              <a:t>depth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>
                <a:solidFill>
                  <a:srgbClr val="0066FF"/>
                </a:solidFill>
              </a:rPr>
              <a:t>Cloud cover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/>
              <a:t>Humidity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 flipV="1">
            <a:off x="5840416" y="5527245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5791200" y="5943600"/>
            <a:ext cx="35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sz="3600" dirty="0"/>
              <a:t>=</a:t>
            </a: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5659441" y="3742432"/>
            <a:ext cx="5334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5775329" y="4815582"/>
            <a:ext cx="35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sz="3600" dirty="0"/>
              <a:t>=</a:t>
            </a:r>
          </a:p>
        </p:txBody>
      </p:sp>
      <p:sp>
        <p:nvSpPr>
          <p:cNvPr id="15" name="AutoShape 74"/>
          <p:cNvSpPr>
            <a:spLocks noChangeArrowheads="1"/>
          </p:cNvSpPr>
          <p:nvPr/>
        </p:nvSpPr>
        <p:spPr bwMode="auto">
          <a:xfrm>
            <a:off x="5659441" y="3170932"/>
            <a:ext cx="5334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auto">
          <a:xfrm flipV="1">
            <a:off x="5811841" y="4453355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4191000" y="2667000"/>
            <a:ext cx="3203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dirty="0" smtClean="0"/>
              <a:t>Effect on O</a:t>
            </a:r>
            <a:r>
              <a:rPr lang="en-US" baseline="-25000" dirty="0" smtClean="0"/>
              <a:t>3</a:t>
            </a:r>
            <a:r>
              <a:rPr lang="en-US" dirty="0" smtClean="0"/>
              <a:t> concentrations:</a:t>
            </a:r>
            <a:endParaRPr lang="en-US" dirty="0"/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041683" y="2656582"/>
            <a:ext cx="1477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dirty="0" smtClean="0"/>
              <a:t>Increasing…</a:t>
            </a:r>
            <a:endParaRPr lang="en-US" dirty="0"/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6477000" y="6248400"/>
            <a:ext cx="2554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sz="1600" dirty="0" smtClean="0"/>
              <a:t>[Jacob and Winner, 2009]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209800" y="2971800"/>
            <a:ext cx="4724400" cy="141053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8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"/>
          <p:cNvSpPr txBox="1">
            <a:spLocks noChangeArrowheads="1"/>
          </p:cNvSpPr>
          <p:nvPr/>
        </p:nvSpPr>
        <p:spPr bwMode="auto">
          <a:xfrm rot="-5400000">
            <a:off x="-1026318" y="3769519"/>
            <a:ext cx="2419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Surface Ozone (ppb)</a:t>
            </a:r>
          </a:p>
        </p:txBody>
      </p:sp>
      <p:pic>
        <p:nvPicPr>
          <p:cNvPr id="53250" name="Picture 4" descr="models_vs_obs_m24_SR1_2001_allmodels_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8" t="39952" r="11038" b="39215"/>
          <a:stretch/>
        </p:blipFill>
        <p:spPr bwMode="auto">
          <a:xfrm>
            <a:off x="304800" y="25146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228600" y="2286000"/>
            <a:ext cx="43285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</a:rPr>
              <a:t>southeastern US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3255" name="Picture 4" descr="models_vs_obs_m24_SR1_2001_allmodels_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41002" r="63641" b="39215"/>
          <a:stretch/>
        </p:blipFill>
        <p:spPr bwMode="auto">
          <a:xfrm>
            <a:off x="4908549" y="2667000"/>
            <a:ext cx="42354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08350" y="990600"/>
            <a:ext cx="5607050" cy="1231106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atin typeface="+mn-lt"/>
                <a:ea typeface="+mn-ea"/>
                <a:sym typeface="Wingdings" pitchFamily="2" charset="2"/>
              </a:rPr>
              <a:t>A pervasive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high summertime O</a:t>
            </a:r>
            <a:r>
              <a:rPr lang="en-US" sz="2000" b="1" baseline="-2500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 bias</a:t>
            </a:r>
            <a:r>
              <a:rPr lang="en-US" sz="2000" b="1" dirty="0" smtClean="0">
                <a:latin typeface="+mn-lt"/>
                <a:ea typeface="+mn-ea"/>
                <a:sym typeface="Wingdings" pitchFamily="2" charset="2"/>
              </a:rPr>
              <a:t> exists across both eastern US regions </a:t>
            </a:r>
            <a:r>
              <a:rPr lang="en-US" sz="1600" i="1" dirty="0" smtClean="0"/>
              <a:t>[Fiore et al., 2009; </a:t>
            </a:r>
            <a:r>
              <a:rPr lang="en-US" sz="1600" i="1" dirty="0" err="1" smtClean="0"/>
              <a:t>Murazaki</a:t>
            </a:r>
            <a:r>
              <a:rPr lang="en-US" sz="1600" i="1" dirty="0" smtClean="0"/>
              <a:t> and Hess, 2006; </a:t>
            </a:r>
            <a:r>
              <a:rPr lang="en-US" sz="1600" i="1" dirty="0" err="1" smtClean="0"/>
              <a:t>Reidmiller</a:t>
            </a:r>
            <a:r>
              <a:rPr lang="en-US" sz="1600" i="1" dirty="0" smtClean="0"/>
              <a:t> et al., 2009]</a:t>
            </a:r>
          </a:p>
          <a:p>
            <a:pPr marL="342900" lvl="8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i="1" dirty="0" smtClean="0"/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-1905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Current generation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g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lobal models (HTAP)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4800600" y="2286000"/>
            <a:ext cx="419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</a:rPr>
              <a:t>northeastern US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143000"/>
            <a:ext cx="31242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Observations (</a:t>
            </a:r>
            <a:r>
              <a:rPr lang="en-US" sz="2000" b="1" dirty="0" err="1" smtClean="0"/>
              <a:t>CASTNet</a:t>
            </a:r>
            <a:r>
              <a:rPr lang="en-US" sz="2000" b="1" dirty="0" smtClean="0"/>
              <a:t>)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Model ensemble mean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Model ensemble median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943600"/>
            <a:ext cx="8229600" cy="707886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These biases raise concern of the ability of chemistry-climate models to project accurately the response of air pollution to climate change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 rot="16200000">
            <a:off x="3545682" y="3769518"/>
            <a:ext cx="2419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Surface Ozone (ppb)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5562600"/>
            <a:ext cx="18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Fiore et al. [2009]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Severe 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pollution events associated with air stagnation in Europe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43" y="1449714"/>
            <a:ext cx="3637267" cy="435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64186" y="911035"/>
            <a:ext cx="351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/>
            <a:r>
              <a:rPr lang="en-US" dirty="0" smtClean="0"/>
              <a:t>8-hr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exceedances of 90 </a:t>
            </a:r>
            <a:r>
              <a:rPr lang="en-US" dirty="0" smtClean="0"/>
              <a:t>ppb,</a:t>
            </a:r>
            <a:endParaRPr lang="en-US" dirty="0">
              <a:latin typeface="Arial" pitchFamily="34" charset="0"/>
            </a:endParaRPr>
          </a:p>
          <a:p>
            <a:pPr algn="ctr" eaLnBrk="1" hangingPunct="1"/>
            <a:r>
              <a:rPr lang="en-US" dirty="0">
                <a:latin typeface="Arial" pitchFamily="34" charset="0"/>
              </a:rPr>
              <a:t>summer 2003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4864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[ETC/ACC, CHMI]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2099" r="87084" b="88229"/>
          <a:stretch/>
        </p:blipFill>
        <p:spPr bwMode="auto">
          <a:xfrm>
            <a:off x="5022035" y="1491343"/>
            <a:ext cx="997527" cy="1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371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Days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676400"/>
            <a:ext cx="609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0-1</a:t>
            </a:r>
          </a:p>
          <a:p>
            <a:r>
              <a:rPr lang="en-US" sz="1600" dirty="0" smtClean="0"/>
              <a:t>1-5</a:t>
            </a:r>
          </a:p>
          <a:p>
            <a:r>
              <a:rPr lang="en-US" sz="1600" dirty="0" smtClean="0"/>
              <a:t>6-10</a:t>
            </a:r>
          </a:p>
          <a:p>
            <a:r>
              <a:rPr lang="en-US" sz="1600" dirty="0" smtClean="0"/>
              <a:t>&gt;10</a:t>
            </a:r>
            <a:endParaRPr lang="en-US" sz="1600" dirty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116" y="838200"/>
            <a:ext cx="4798483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charset="0"/>
              <a:buNone/>
            </a:pPr>
            <a:r>
              <a:rPr lang="en-US" sz="2000" b="1" dirty="0"/>
              <a:t>Stagnant high pressure system over Europe </a:t>
            </a:r>
          </a:p>
          <a:p>
            <a:pPr eaLnBrk="0" hangingPunct="0">
              <a:spcBef>
                <a:spcPct val="50000"/>
              </a:spcBef>
              <a:buFont typeface="Wingdings" charset="0"/>
              <a:buNone/>
            </a:pPr>
            <a:r>
              <a:rPr lang="en-US" b="1" dirty="0"/>
              <a:t>(500 </a:t>
            </a:r>
            <a:r>
              <a:rPr lang="en-US" b="1" dirty="0" err="1"/>
              <a:t>hPa</a:t>
            </a:r>
            <a:r>
              <a:rPr lang="en-US" b="1" dirty="0"/>
              <a:t> </a:t>
            </a:r>
            <a:r>
              <a:rPr lang="en-US" b="1" dirty="0" err="1"/>
              <a:t>geopotential</a:t>
            </a:r>
            <a:r>
              <a:rPr lang="en-US" b="1" dirty="0"/>
              <a:t> anomaly relative to 1979-1995 for 2-14 August, NCEP)</a:t>
            </a:r>
          </a:p>
        </p:txBody>
      </p:sp>
      <p:pic>
        <p:nvPicPr>
          <p:cNvPr id="15" name="Picture 27" descr="an-geo500-p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20343" r="9912" b="10457"/>
          <a:stretch>
            <a:fillRect/>
          </a:stretch>
        </p:blipFill>
        <p:spPr bwMode="auto">
          <a:xfrm>
            <a:off x="0" y="1905000"/>
            <a:ext cx="484926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2362200" y="2286000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5943600"/>
            <a:ext cx="8610600" cy="707886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Correlation between surface 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and temperature is strongly associated with air stagnation events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9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4" name="Text Box 44"/>
          <p:cNvSpPr txBox="1">
            <a:spLocks noChangeArrowheads="1"/>
          </p:cNvSpPr>
          <p:nvPr/>
        </p:nvSpPr>
        <p:spPr bwMode="auto">
          <a:xfrm>
            <a:off x="7010400" y="6673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9" name="Rectangle 12"/>
          <p:cNvSpPr txBox="1">
            <a:spLocks noChangeArrowheads="1"/>
          </p:cNvSpPr>
          <p:nvPr/>
        </p:nvSpPr>
        <p:spPr>
          <a:xfrm>
            <a:off x="-1" y="0"/>
            <a:ext cx="9134475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What does a warming planet imply for surface 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in the eastern US?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4" t="50000" r="191"/>
          <a:stretch/>
        </p:blipFill>
        <p:spPr>
          <a:xfrm>
            <a:off x="353291" y="966603"/>
            <a:ext cx="3566526" cy="278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99060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eastern US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-768280" y="2063680"/>
            <a:ext cx="2089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Temperature (K)</a:t>
            </a:r>
            <a:endParaRPr lang="en-US" sz="2000" b="1" dirty="0"/>
          </a:p>
        </p:txBody>
      </p:sp>
      <p:sp>
        <p:nvSpPr>
          <p:cNvPr id="62" name="TextBox 12"/>
          <p:cNvSpPr txBox="1">
            <a:spLocks noChangeArrowheads="1"/>
          </p:cNvSpPr>
          <p:nvPr/>
        </p:nvSpPr>
        <p:spPr bwMode="auto">
          <a:xfrm>
            <a:off x="1905000" y="3774136"/>
            <a:ext cx="2232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b="0" dirty="0" smtClean="0"/>
              <a:t>[IPCC, AR4, Ch. 11]</a:t>
            </a:r>
            <a:endParaRPr lang="en-US" b="0" dirty="0"/>
          </a:p>
        </p:txBody>
      </p:sp>
      <p:grpSp>
        <p:nvGrpSpPr>
          <p:cNvPr id="63" name="Group 13"/>
          <p:cNvGrpSpPr>
            <a:grpSpLocks/>
          </p:cNvGrpSpPr>
          <p:nvPr/>
        </p:nvGrpSpPr>
        <p:grpSpPr bwMode="auto">
          <a:xfrm>
            <a:off x="4381047" y="1119291"/>
            <a:ext cx="4676775" cy="2813050"/>
            <a:chOff x="1484" y="624"/>
            <a:chExt cx="2946" cy="1772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3740" y="624"/>
              <a:ext cx="624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38"/>
            <a:stretch>
              <a:fillRect/>
            </a:stretch>
          </p:blipFill>
          <p:spPr bwMode="auto">
            <a:xfrm>
              <a:off x="1484" y="768"/>
              <a:ext cx="2880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484" y="768"/>
              <a:ext cx="240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 rot="16200000">
              <a:off x="3761" y="1381"/>
              <a:ext cx="11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rIns="4572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Helvetica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Helvetica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Helvetica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Helvetica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eaLnBrk="1" hangingPunct="1"/>
              <a:r>
                <a:rPr lang="en-US" sz="1600" dirty="0" smtClean="0"/>
                <a:t>MDA8 O</a:t>
              </a:r>
              <a:r>
                <a:rPr lang="en-US" sz="1600" baseline="-25000" dirty="0" smtClean="0"/>
                <a:t>3</a:t>
              </a:r>
              <a:r>
                <a:rPr lang="en-US" sz="1600" dirty="0"/>
                <a:t> </a:t>
              </a:r>
              <a:r>
                <a:rPr lang="en-US" sz="1600" dirty="0" smtClean="0"/>
                <a:t>(ppb)</a:t>
              </a:r>
              <a:endParaRPr lang="en-US" sz="1600" dirty="0"/>
            </a:p>
          </p:txBody>
        </p:sp>
      </p:grp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3597783" y="807522"/>
            <a:ext cx="545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/>
            <a:r>
              <a:rPr lang="en-US" dirty="0"/>
              <a:t>Changes in summer 8-h avg. daily maximum ozone </a:t>
            </a:r>
            <a:br>
              <a:rPr lang="en-US" dirty="0"/>
            </a:br>
            <a:r>
              <a:rPr lang="en-US" dirty="0"/>
              <a:t>from 2000-2050 climate change</a:t>
            </a: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76199" y="4572000"/>
            <a:ext cx="8991600" cy="2031325"/>
          </a:xfrm>
          <a:prstGeom prst="rect">
            <a:avLst/>
          </a:prstGeom>
          <a:solidFill>
            <a:srgbClr val="FFF672"/>
          </a:solidFill>
          <a:ln>
            <a:noFill/>
          </a:ln>
          <a:extLst/>
        </p:spPr>
        <p:txBody>
          <a:bodyPr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Models agree that 2000-2050 climate change will </a:t>
            </a:r>
            <a:r>
              <a:rPr lang="en-US" dirty="0" smtClean="0">
                <a:solidFill>
                  <a:srgbClr val="FF0000"/>
                </a:solidFill>
              </a:rPr>
              <a:t>increase surface ozone most over polluted </a:t>
            </a:r>
            <a:r>
              <a:rPr lang="en-US" dirty="0">
                <a:solidFill>
                  <a:srgbClr val="FF0000"/>
                </a:solidFill>
              </a:rPr>
              <a:t>regions </a:t>
            </a:r>
            <a:r>
              <a:rPr lang="en-US" dirty="0" smtClean="0">
                <a:solidFill>
                  <a:srgbClr val="FF0000"/>
                </a:solidFill>
              </a:rPr>
              <a:t>(3-5 ppb). </a:t>
            </a:r>
            <a:endParaRPr lang="en-US" dirty="0"/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Most </a:t>
            </a:r>
            <a:r>
              <a:rPr lang="en-US" dirty="0" smtClean="0"/>
              <a:t>models </a:t>
            </a:r>
            <a:r>
              <a:rPr lang="en-US" dirty="0"/>
              <a:t>find </a:t>
            </a:r>
            <a:r>
              <a:rPr lang="en-US" dirty="0" smtClean="0"/>
              <a:t>climate change will </a:t>
            </a:r>
            <a:r>
              <a:rPr lang="en-US" dirty="0" smtClean="0">
                <a:solidFill>
                  <a:srgbClr val="FF0000"/>
                </a:solidFill>
              </a:rPr>
              <a:t>exacerbate pollution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episodes</a:t>
            </a:r>
            <a:r>
              <a:rPr lang="en-US" dirty="0"/>
              <a:t> (up to 10 ppb) due to increased stagnation and higher temperatures.</a:t>
            </a:r>
          </a:p>
          <a:p>
            <a:pPr eaLnBrk="1" hangingPunct="1"/>
            <a:endParaRPr lang="en-US" dirty="0">
              <a:solidFill>
                <a:srgbClr val="0066FF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66FF"/>
                </a:solidFill>
              </a:rPr>
              <a:t> Models fairly robust in simulating O3 increases in Northeast and Midwest U.S. 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193602" y="3807711"/>
            <a:ext cx="1924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b="0" dirty="0"/>
              <a:t>[Wu et al., </a:t>
            </a:r>
            <a:r>
              <a:rPr lang="en-US" b="0" dirty="0" smtClean="0"/>
              <a:t>2008]</a:t>
            </a:r>
            <a:endParaRPr lang="en-US" b="0" dirty="0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919817" y="4136524"/>
            <a:ext cx="4291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Higher temperatures, stagnation</a:t>
            </a: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5116287" y="2640116"/>
            <a:ext cx="1207233" cy="15175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1435" r="54048" b="64027"/>
          <a:stretch/>
        </p:blipFill>
        <p:spPr>
          <a:xfrm>
            <a:off x="457200" y="1524000"/>
            <a:ext cx="3886200" cy="3602447"/>
          </a:xfrm>
          <a:prstGeom prst="rect">
            <a:avLst/>
          </a:prstGeom>
        </p:spPr>
      </p:pic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-324" y="-24740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“climatological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-temperature relationships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876800"/>
            <a:ext cx="3429000" cy="369332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July O</a:t>
            </a:r>
            <a:r>
              <a:rPr lang="en-US" b="1" baseline="-25000" dirty="0" smtClean="0"/>
              <a:t>3</a:t>
            </a:r>
            <a:r>
              <a:rPr lang="en-US" b="1" dirty="0" smtClean="0"/>
              <a:t> is well correlated with T</a:t>
            </a:r>
            <a:r>
              <a:rPr lang="en-US" b="1" baseline="-25000" dirty="0" smtClean="0"/>
              <a:t>max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July </a:t>
            </a:r>
            <a:r>
              <a:rPr lang="en-US" b="1" dirty="0" err="1" smtClean="0"/>
              <a:t>CASTNet</a:t>
            </a:r>
            <a:r>
              <a:rPr lang="en-US" b="1" dirty="0" smtClean="0"/>
              <a:t> correlation (r) 1988-1999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4648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Screen shot 2011-08-14 at 11.23.2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1"/>
          <a:stretch/>
        </p:blipFill>
        <p:spPr>
          <a:xfrm>
            <a:off x="4343400" y="1447800"/>
            <a:ext cx="4419600" cy="37973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0" y="3124200"/>
            <a:ext cx="2590800" cy="1752600"/>
          </a:xfrm>
          <a:prstGeom prst="rect">
            <a:avLst/>
          </a:prstGeom>
          <a:noFill/>
          <a:ln w="85725">
            <a:solidFill>
              <a:srgbClr val="0066FF">
                <a:alpha val="3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3124200"/>
            <a:ext cx="2514600" cy="1828800"/>
          </a:xfrm>
          <a:prstGeom prst="rect">
            <a:avLst/>
          </a:prstGeom>
          <a:noFill/>
          <a:ln w="85725">
            <a:solidFill>
              <a:srgbClr val="0066FF">
                <a:alpha val="3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5867400"/>
            <a:ext cx="8534400" cy="954107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orrelations too low in southern US</a:t>
            </a:r>
          </a:p>
          <a:p>
            <a:r>
              <a:rPr lang="en-US" b="1" dirty="0" smtClean="0">
                <a:solidFill>
                  <a:srgbClr val="0066FF"/>
                </a:solidFill>
              </a:rPr>
              <a:t>-</a:t>
            </a:r>
            <a:r>
              <a:rPr lang="en-US" b="1" dirty="0">
                <a:solidFill>
                  <a:srgbClr val="0066FF"/>
                </a:solidFill>
              </a:rPr>
              <a:t>problem representing inflow of marine air, convective ventilation, isoprene chemistry in this region?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36808" r="52462" b="59718"/>
          <a:stretch/>
        </p:blipFill>
        <p:spPr>
          <a:xfrm>
            <a:off x="1981200" y="5334000"/>
            <a:ext cx="3886200" cy="5099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838200"/>
            <a:ext cx="3810000" cy="381000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correlating 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and daily T</a:t>
            </a:r>
            <a:r>
              <a:rPr lang="en-US" b="1" baseline="-25000" dirty="0" smtClean="0"/>
              <a:t>max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33288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-324" y="-24740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“climatological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-temperature relationships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8817" r="23522" b="17620"/>
          <a:stretch/>
        </p:blipFill>
        <p:spPr bwMode="auto">
          <a:xfrm>
            <a:off x="762000" y="1295400"/>
            <a:ext cx="3266017" cy="34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4114800"/>
            <a:ext cx="3810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86372" r="645" b="5036"/>
          <a:stretch/>
        </p:blipFill>
        <p:spPr bwMode="auto">
          <a:xfrm>
            <a:off x="2286000" y="5105400"/>
            <a:ext cx="4127500" cy="40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0668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July </a:t>
            </a:r>
            <a:r>
              <a:rPr lang="en-US" b="1" dirty="0" err="1" smtClean="0"/>
              <a:t>CASTNet</a:t>
            </a:r>
            <a:r>
              <a:rPr lang="en-US" b="1" dirty="0" smtClean="0"/>
              <a:t> slope (ppb K</a:t>
            </a:r>
            <a:r>
              <a:rPr lang="en-US" b="1" baseline="30000" dirty="0" smtClean="0"/>
              <a:t>-1</a:t>
            </a:r>
            <a:r>
              <a:rPr lang="en-US" b="1" dirty="0" smtClean="0"/>
              <a:t>)1988-1999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4419600"/>
            <a:ext cx="3657600" cy="646331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July m</a:t>
            </a:r>
            <a:r>
              <a:rPr lang="en-US" b="1" baseline="-25000" dirty="0" smtClean="0"/>
              <a:t>O3-T</a:t>
            </a:r>
            <a:r>
              <a:rPr lang="en-US" b="1" dirty="0" smtClean="0"/>
              <a:t> highest in Mid-Atlantic and southern US </a:t>
            </a:r>
            <a:endParaRPr lang="en-US" b="1" dirty="0"/>
          </a:p>
        </p:txBody>
      </p:sp>
      <p:pic>
        <p:nvPicPr>
          <p:cNvPr id="11" name="Picture 10" descr="Screen shot 2011-08-14 at 12.0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343400" cy="3781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5400" y="2514600"/>
            <a:ext cx="1676400" cy="1600200"/>
          </a:xfrm>
          <a:prstGeom prst="rect">
            <a:avLst/>
          </a:prstGeom>
          <a:noFill/>
          <a:ln w="85725">
            <a:solidFill>
              <a:srgbClr val="0066FF">
                <a:alpha val="3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4191000"/>
            <a:ext cx="1524000" cy="369332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m</a:t>
            </a:r>
            <a:r>
              <a:rPr lang="en-US" b="1" baseline="-25000" dirty="0"/>
              <a:t>O3-T</a:t>
            </a:r>
            <a:r>
              <a:rPr lang="en-US" b="1" dirty="0"/>
              <a:t> </a:t>
            </a:r>
            <a:r>
              <a:rPr lang="en-US" b="1" dirty="0" smtClean="0"/>
              <a:t>too 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1600200"/>
            <a:ext cx="3276600" cy="914400"/>
          </a:xfrm>
          <a:prstGeom prst="rect">
            <a:avLst/>
          </a:prstGeom>
          <a:noFill/>
          <a:ln w="85725">
            <a:solidFill>
              <a:srgbClr val="0066FF">
                <a:alpha val="3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6400800"/>
            <a:ext cx="7620000" cy="369332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Remains unclear why GFDL AM3 struggles in Mid-Atlantic and southern 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5791200"/>
            <a:ext cx="8001000" cy="369332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/>
              <a:t>GFDL AM3 produces range of m</a:t>
            </a:r>
            <a:r>
              <a:rPr lang="en-US" b="1" baseline="-25000" dirty="0"/>
              <a:t>O3-T </a:t>
            </a:r>
            <a:r>
              <a:rPr lang="en-US" b="1" dirty="0"/>
              <a:t>over Northeast and portions of the Great Lakes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10668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July AM3 slope (ppb K</a:t>
            </a:r>
            <a:r>
              <a:rPr lang="en-US" b="1" baseline="30000" dirty="0" smtClean="0"/>
              <a:t>-1</a:t>
            </a:r>
            <a:r>
              <a:rPr lang="en-US" b="1" dirty="0" smtClean="0"/>
              <a:t>)1988-1999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241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/>
                <a:cs typeface="Tahoma"/>
              </a:rPr>
              <a:t>Humans can influence O</a:t>
            </a:r>
            <a:r>
              <a:rPr lang="en-US" sz="2800" b="1" baseline="-25000" dirty="0">
                <a:latin typeface="Tahoma"/>
                <a:cs typeface="Tahoma"/>
              </a:rPr>
              <a:t>3</a:t>
            </a:r>
            <a:r>
              <a:rPr lang="en-US" sz="2800" b="1" dirty="0">
                <a:latin typeface="Tahoma"/>
                <a:cs typeface="Tahoma"/>
              </a:rPr>
              <a:t> sensitivity to temperature by changing the O</a:t>
            </a:r>
            <a:r>
              <a:rPr lang="en-US" sz="2800" b="1" baseline="-25000" dirty="0">
                <a:latin typeface="Tahoma"/>
                <a:cs typeface="Tahoma"/>
              </a:rPr>
              <a:t>3</a:t>
            </a:r>
            <a:r>
              <a:rPr lang="en-US" sz="2800" b="1" dirty="0">
                <a:latin typeface="Tahoma"/>
                <a:cs typeface="Tahoma"/>
              </a:rPr>
              <a:t> production chemistry </a:t>
            </a:r>
          </a:p>
        </p:txBody>
      </p:sp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457200" y="5181600"/>
            <a:ext cx="7696200" cy="707886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  <a:ea typeface="MS PGothic"/>
                <a:cs typeface="MS PGothic"/>
              </a:rPr>
              <a:t>Changes to anthropogenic NO</a:t>
            </a:r>
            <a:r>
              <a:rPr lang="en-US" sz="2000" b="1" baseline="-25000" dirty="0">
                <a:latin typeface="Calibri" pitchFamily="34" charset="0"/>
                <a:ea typeface="MS PGothic"/>
                <a:cs typeface="MS PGothic"/>
              </a:rPr>
              <a:t>x</a:t>
            </a:r>
            <a:r>
              <a:rPr lang="en-US" sz="2000" b="1" dirty="0">
                <a:latin typeface="Calibri" pitchFamily="34" charset="0"/>
                <a:ea typeface="MS PGothic"/>
                <a:cs typeface="MS PGothic"/>
              </a:rPr>
              <a:t> emissions </a:t>
            </a:r>
            <a:r>
              <a:rPr lang="en-US" sz="2000" b="1" dirty="0" smtClean="0">
                <a:latin typeface="Calibri" pitchFamily="34" charset="0"/>
                <a:ea typeface="MS PGothic"/>
                <a:cs typeface="MS PGothic"/>
              </a:rPr>
              <a:t>have </a:t>
            </a:r>
            <a:r>
              <a:rPr lang="en-US" sz="2000" b="1" dirty="0">
                <a:latin typeface="Calibri" pitchFamily="34" charset="0"/>
                <a:ea typeface="MS PGothic"/>
                <a:cs typeface="MS PGothic"/>
              </a:rPr>
              <a:t>a substantial effect on the sensitivity of O</a:t>
            </a:r>
            <a:r>
              <a:rPr lang="en-US" sz="2000" b="1" baseline="-25000" dirty="0">
                <a:latin typeface="Calibri" pitchFamily="34" charset="0"/>
                <a:ea typeface="MS PGothic"/>
                <a:cs typeface="MS PGothic"/>
              </a:rPr>
              <a:t>3</a:t>
            </a:r>
            <a:r>
              <a:rPr lang="en-US" sz="2000" b="1" dirty="0">
                <a:latin typeface="Calibri" pitchFamily="34" charset="0"/>
                <a:ea typeface="MS PGothic"/>
                <a:cs typeface="MS PGothic"/>
              </a:rPr>
              <a:t> to temperature  </a:t>
            </a:r>
          </a:p>
        </p:txBody>
      </p: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0" y="914400"/>
            <a:ext cx="7834365" cy="4037983"/>
            <a:chOff x="97277" y="2536989"/>
            <a:chExt cx="8492918" cy="3771423"/>
          </a:xfrm>
        </p:grpSpPr>
        <p:graphicFrame>
          <p:nvGraphicFramePr>
            <p:cNvPr id="205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935188"/>
                </p:ext>
              </p:extLst>
            </p:nvPr>
          </p:nvGraphicFramePr>
          <p:xfrm>
            <a:off x="262487" y="2892839"/>
            <a:ext cx="5969962" cy="3415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Worksheet" r:id="rId4" imgW="23003280" imgH="13156560" progId="Excel.Sheet.8">
                    <p:embed/>
                  </p:oleObj>
                </mc:Choice>
                <mc:Fallback>
                  <p:oleObj name="Worksheet" r:id="rId4" imgW="23003280" imgH="1315656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487" y="2892839"/>
                          <a:ext cx="5969962" cy="341557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TextBox 20"/>
            <p:cNvSpPr txBox="1">
              <a:spLocks noChangeArrowheads="1"/>
            </p:cNvSpPr>
            <p:nvPr/>
          </p:nvSpPr>
          <p:spPr bwMode="auto">
            <a:xfrm>
              <a:off x="6457888" y="4458574"/>
              <a:ext cx="2132307" cy="948616"/>
            </a:xfrm>
            <a:prstGeom prst="rect">
              <a:avLst/>
            </a:prstGeom>
            <a:solidFill>
              <a:srgbClr val="FFF67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  <a:ea typeface="MS PGothic"/>
                  <a:cs typeface="MS PGothic"/>
                </a:rPr>
                <a:t>43% 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  <a:ea typeface="MS PGothic"/>
                  <a:cs typeface="MS PGothic"/>
                </a:rPr>
                <a:t>decrease in eastern US NO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Calibri" pitchFamily="34" charset="0"/>
                  <a:ea typeface="MS PGothic"/>
                  <a:cs typeface="MS PGothic"/>
                </a:rPr>
                <a:t>x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  <a:ea typeface="MS PGothic"/>
                  <a:cs typeface="MS PGothic"/>
                </a:rPr>
                <a:t> emissions!</a:t>
              </a:r>
              <a:endParaRPr lang="en-US" sz="2000" b="1" dirty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endParaRPr>
            </a:p>
          </p:txBody>
        </p:sp>
        <p:sp>
          <p:nvSpPr>
            <p:cNvPr id="2062" name="TextBox 13"/>
            <p:cNvSpPr txBox="1">
              <a:spLocks noChangeArrowheads="1"/>
            </p:cNvSpPr>
            <p:nvPr/>
          </p:nvSpPr>
          <p:spPr bwMode="auto">
            <a:xfrm>
              <a:off x="97277" y="2536989"/>
              <a:ext cx="7238777" cy="37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ea typeface="MS PGothic"/>
                  <a:cs typeface="MS PGothic"/>
                </a:rPr>
                <a:t>National Ozone Season NO</a:t>
              </a:r>
              <a:r>
                <a:rPr lang="en-US" sz="2000" b="1" baseline="-25000" dirty="0">
                  <a:latin typeface="Calibri" pitchFamily="34" charset="0"/>
                  <a:ea typeface="MS PGothic"/>
                  <a:cs typeface="MS PGothic"/>
                </a:rPr>
                <a:t>x</a:t>
              </a:r>
              <a:r>
                <a:rPr lang="en-US" sz="2000" b="1" dirty="0">
                  <a:latin typeface="Calibri" pitchFamily="34" charset="0"/>
                  <a:ea typeface="MS PGothic"/>
                  <a:cs typeface="MS PGothic"/>
                </a:rPr>
                <a:t> Emissions from Power Plants</a:t>
              </a:r>
            </a:p>
          </p:txBody>
        </p:sp>
      </p:grp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400800" y="4800600"/>
            <a:ext cx="1206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ea typeface="MS PGothic"/>
                <a:cs typeface="MS PGothic"/>
              </a:rPr>
              <a:t>[c/o US EPA]</a:t>
            </a:r>
            <a:endParaRPr lang="en-US" sz="1600" i="1" dirty="0">
              <a:ea typeface="MS PGothic"/>
              <a:cs typeface="MS PGothic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 rot="16200000">
            <a:off x="-506012" y="2715815"/>
            <a:ext cx="32409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ea typeface="MS PGothic"/>
                <a:cs typeface="MS PGothic"/>
              </a:rPr>
              <a:t>NO</a:t>
            </a:r>
            <a:r>
              <a:rPr lang="en-US" sz="2000" b="1" baseline="-25000" dirty="0" smtClean="0">
                <a:latin typeface="Calibri" pitchFamily="34" charset="0"/>
                <a:ea typeface="MS PGothic"/>
                <a:cs typeface="MS PGothic"/>
              </a:rPr>
              <a:t>x</a:t>
            </a:r>
            <a:r>
              <a:rPr lang="en-US" sz="2000" b="1" dirty="0" smtClean="0">
                <a:latin typeface="Calibri" pitchFamily="34" charset="0"/>
                <a:ea typeface="MS PGothic"/>
                <a:cs typeface="MS PGothic"/>
              </a:rPr>
              <a:t> (million tons/ 5 months)</a:t>
            </a:r>
            <a:endParaRPr lang="en-US" sz="20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667000"/>
            <a:ext cx="2209800" cy="2133600"/>
          </a:xfrm>
          <a:prstGeom prst="rect">
            <a:avLst/>
          </a:prstGeom>
          <a:solidFill>
            <a:srgbClr val="0066F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~AUT0001"/>
          <p:cNvPicPr>
            <a:picLocks noChangeAspect="1" noChangeArrowheads="1"/>
          </p:cNvPicPr>
          <p:nvPr/>
        </p:nvPicPr>
        <p:blipFill rotWithShape="1">
          <a:blip r:embed="rId6" cstate="print"/>
          <a:srcRect l="32844" t="47805" r="6486" b="36025"/>
          <a:stretch/>
        </p:blipFill>
        <p:spPr bwMode="auto">
          <a:xfrm>
            <a:off x="1066800" y="5943600"/>
            <a:ext cx="6595065" cy="8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 rot="20691476">
            <a:off x="3420953" y="1871850"/>
            <a:ext cx="2108978" cy="2187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5638800" y="1295400"/>
            <a:ext cx="2438400" cy="1015663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1999 NO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 State Implementation Plan (SIP) Call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16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9716" r="4256" b="3896"/>
          <a:stretch/>
        </p:blipFill>
        <p:spPr>
          <a:xfrm>
            <a:off x="4572000" y="1224570"/>
            <a:ext cx="4433213" cy="3956498"/>
          </a:xfrm>
          <a:prstGeom prst="rect">
            <a:avLst/>
          </a:prstGeom>
        </p:spPr>
      </p:pic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effects of NO</a:t>
            </a:r>
            <a:r>
              <a:rPr lang="en-US" sz="2800" b="1" baseline="-25000" dirty="0" smtClean="0"/>
              <a:t>x</a:t>
            </a:r>
            <a:r>
              <a:rPr lang="en-US" sz="2800" b="1" dirty="0" smtClean="0"/>
              <a:t> emission controls on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sensitivity to temperature</a:t>
            </a:r>
            <a:endParaRPr lang="en-US" sz="2800" b="1" dirty="0"/>
          </a:p>
        </p:txBody>
      </p:sp>
      <p:pic>
        <p:nvPicPr>
          <p:cNvPr id="34818" name="Picture 8" descr="fig_o3_vs_t_vers03_080928"/>
          <p:cNvPicPr>
            <a:picLocks noChangeAspect="1" noChangeArrowheads="1"/>
          </p:cNvPicPr>
          <p:nvPr/>
        </p:nvPicPr>
        <p:blipFill rotWithShape="1">
          <a:blip r:embed="rId4"/>
          <a:srcRect l="-618" r="45451" b="52534"/>
          <a:stretch/>
        </p:blipFill>
        <p:spPr bwMode="auto">
          <a:xfrm>
            <a:off x="152400" y="1224571"/>
            <a:ext cx="3894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Group 31"/>
          <p:cNvGrpSpPr>
            <a:grpSpLocks/>
          </p:cNvGrpSpPr>
          <p:nvPr/>
        </p:nvGrpSpPr>
        <p:grpSpPr bwMode="auto">
          <a:xfrm>
            <a:off x="3971126" y="2127884"/>
            <a:ext cx="587431" cy="1472996"/>
            <a:chOff x="3290" y="1736"/>
            <a:chExt cx="557" cy="875"/>
          </a:xfrm>
        </p:grpSpPr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3290" y="1736"/>
              <a:ext cx="55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  <a:ea typeface="MS PGothic"/>
                  <a:cs typeface="MS PGothic"/>
                </a:rPr>
                <a:t>95%</a:t>
              </a:r>
            </a:p>
          </p:txBody>
        </p:sp>
        <p:sp>
          <p:nvSpPr>
            <p:cNvPr id="34827" name="Text Box 16"/>
            <p:cNvSpPr txBox="1">
              <a:spLocks noChangeArrowheads="1"/>
            </p:cNvSpPr>
            <p:nvPr/>
          </p:nvSpPr>
          <p:spPr bwMode="auto">
            <a:xfrm>
              <a:off x="3290" y="1952"/>
              <a:ext cx="55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Calibri" pitchFamily="34" charset="0"/>
                  <a:ea typeface="MS PGothic"/>
                  <a:cs typeface="MS PGothic"/>
                </a:rPr>
                <a:t>75%</a:t>
              </a:r>
            </a:p>
          </p:txBody>
        </p:sp>
        <p:sp>
          <p:nvSpPr>
            <p:cNvPr id="34828" name="Text Box 19"/>
            <p:cNvSpPr txBox="1">
              <a:spLocks noChangeArrowheads="1"/>
            </p:cNvSpPr>
            <p:nvPr/>
          </p:nvSpPr>
          <p:spPr bwMode="auto">
            <a:xfrm>
              <a:off x="3290" y="2392"/>
              <a:ext cx="44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  <a:ea typeface="MS PGothic"/>
                  <a:cs typeface="MS PGothic"/>
                </a:rPr>
                <a:t>5%</a:t>
              </a:r>
            </a:p>
          </p:txBody>
        </p:sp>
        <p:sp>
          <p:nvSpPr>
            <p:cNvPr id="34829" name="Text Box 24"/>
            <p:cNvSpPr txBox="1">
              <a:spLocks noChangeArrowheads="1"/>
            </p:cNvSpPr>
            <p:nvPr/>
          </p:nvSpPr>
          <p:spPr bwMode="auto">
            <a:xfrm>
              <a:off x="3290" y="2084"/>
              <a:ext cx="55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CCFF"/>
                  </a:solidFill>
                  <a:latin typeface="Calibri" pitchFamily="34" charset="0"/>
                  <a:ea typeface="MS PGothic"/>
                  <a:cs typeface="MS PGothic"/>
                </a:rPr>
                <a:t>50%</a:t>
              </a:r>
            </a:p>
          </p:txBody>
        </p:sp>
        <p:sp>
          <p:nvSpPr>
            <p:cNvPr id="34830" name="Text Box 28"/>
            <p:cNvSpPr txBox="1">
              <a:spLocks noChangeArrowheads="1"/>
            </p:cNvSpPr>
            <p:nvPr/>
          </p:nvSpPr>
          <p:spPr bwMode="auto">
            <a:xfrm>
              <a:off x="3290" y="2236"/>
              <a:ext cx="55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Calibri" pitchFamily="34" charset="0"/>
                  <a:ea typeface="MS PGothic"/>
                  <a:cs typeface="MS PGothic"/>
                </a:rPr>
                <a:t>25%</a:t>
              </a:r>
            </a:p>
          </p:txBody>
        </p:sp>
      </p:grp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128181" y="5184063"/>
            <a:ext cx="1819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ea typeface="MS PGothic"/>
                <a:cs typeface="MS PGothic"/>
              </a:rPr>
              <a:t>[</a:t>
            </a:r>
            <a:r>
              <a:rPr lang="en-US" sz="1400" i="1" dirty="0">
                <a:ea typeface="MS PGothic"/>
                <a:cs typeface="MS PGothic"/>
              </a:rPr>
              <a:t>Bloomer et al</a:t>
            </a:r>
            <a:r>
              <a:rPr lang="en-US" sz="1400" i="1" dirty="0" smtClean="0">
                <a:ea typeface="MS PGothic"/>
                <a:cs typeface="MS PGothic"/>
              </a:rPr>
              <a:t>., 2009</a:t>
            </a:r>
            <a:r>
              <a:rPr lang="en-US" sz="1400" i="1" dirty="0">
                <a:ea typeface="MS PGothic"/>
                <a:cs typeface="MS PGothic"/>
              </a:rPr>
              <a:t>]</a:t>
            </a: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304800" y="5486400"/>
            <a:ext cx="8704262" cy="707886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∆ NO</a:t>
            </a:r>
            <a:r>
              <a:rPr lang="en-US" sz="2000" b="1" i="1" dirty="0" smtClean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x</a:t>
            </a:r>
            <a:r>
              <a:rPr lang="en-US" sz="2000" b="1" baseline="-25000" dirty="0" smtClean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 </a:t>
            </a:r>
            <a:r>
              <a:rPr lang="en-US" sz="2000" b="1" dirty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emissions decreased ozone levels over the entire distribution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The </a:t>
            </a:r>
            <a:r>
              <a:rPr lang="en-US" sz="2000" b="1" dirty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ozone sensitivities to temperature also decreased across the </a:t>
            </a: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  <a:ea typeface="MS PGothic"/>
                <a:cs typeface="MS PGothic"/>
              </a:rPr>
              <a:t>distribution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846137" y="46482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  <a:ea typeface="MS PGothic"/>
                <a:cs typeface="MS PGothic"/>
              </a:rPr>
              <a:t>     20           25           30           35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1254826" y="4983452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  <a:ea typeface="MS PGothic"/>
                <a:cs typeface="MS PGothic"/>
              </a:rPr>
              <a:t>    Temperature (C)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46157" y="1393368"/>
            <a:ext cx="2057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  <a:ea typeface="MS PGothic"/>
                <a:cs typeface="MS PGothic"/>
              </a:rPr>
              <a:t>Pre 2002: 3.1 ppb K</a:t>
            </a:r>
            <a:r>
              <a:rPr lang="en-US" sz="1600" b="1" baseline="30000" dirty="0" smtClean="0">
                <a:latin typeface="Calibri" pitchFamily="34" charset="0"/>
                <a:ea typeface="MS PGothic"/>
                <a:cs typeface="MS PGothic"/>
              </a:rPr>
              <a:t>-1</a:t>
            </a:r>
          </a:p>
          <a:p>
            <a:r>
              <a:rPr lang="en-US" sz="1600" b="1" dirty="0" smtClean="0">
                <a:latin typeface="Calibri" pitchFamily="34" charset="0"/>
                <a:ea typeface="MS PGothic"/>
                <a:cs typeface="MS PGothic"/>
              </a:rPr>
              <a:t>Post 2002: 2.1 ppb K</a:t>
            </a:r>
            <a:r>
              <a:rPr lang="en-US" sz="1600" b="1" baseline="30000" dirty="0" smtClean="0">
                <a:latin typeface="Calibri" pitchFamily="34" charset="0"/>
                <a:ea typeface="MS PGothic"/>
                <a:cs typeface="MS PGothic"/>
              </a:rPr>
              <a:t>-1</a:t>
            </a:r>
            <a:endParaRPr lang="en-US" sz="1600" b="1" baseline="30000" dirty="0">
              <a:latin typeface="Calibri" pitchFamily="34" charset="0"/>
              <a:ea typeface="MS PGothic"/>
              <a:cs typeface="MS P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7089" r="2005" b="5321"/>
          <a:stretch/>
        </p:blipFill>
        <p:spPr>
          <a:xfrm>
            <a:off x="4572000" y="1224570"/>
            <a:ext cx="4410506" cy="3966909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486400" y="2337285"/>
            <a:ext cx="2057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/>
                <a:cs typeface="MS PGothic"/>
              </a:rPr>
              <a:t>1 ppb K</a:t>
            </a:r>
            <a:r>
              <a:rPr lang="en-US" b="1" baseline="30000" dirty="0" smtClean="0">
                <a:latin typeface="Calibri" pitchFamily="34" charset="0"/>
                <a:ea typeface="MS PGothic"/>
                <a:cs typeface="MS PGothic"/>
              </a:rPr>
              <a:t>-1</a:t>
            </a:r>
            <a:r>
              <a:rPr lang="en-US" b="1" dirty="0" smtClean="0">
                <a:latin typeface="Calibri" pitchFamily="34" charset="0"/>
                <a:ea typeface="MS PGothic"/>
                <a:cs typeface="MS PGothic"/>
              </a:rPr>
              <a:t> decrease</a:t>
            </a:r>
            <a:endParaRPr lang="en-US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7315200" y="2804200"/>
            <a:ext cx="228600" cy="556371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62000" y="854682"/>
            <a:ext cx="2971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ea typeface="MS PGothic"/>
                <a:cs typeface="MS PGothic"/>
              </a:rPr>
              <a:t>    </a:t>
            </a:r>
            <a:r>
              <a:rPr lang="en-US" b="1" dirty="0" smtClean="0">
                <a:latin typeface="Calibri" pitchFamily="34" charset="0"/>
                <a:ea typeface="MS PGothic"/>
                <a:cs typeface="MS PGothic"/>
              </a:rPr>
              <a:t>Great Lakes (May-October)</a:t>
            </a:r>
            <a:endParaRPr lang="en-US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990620" y="854682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  <a:ea typeface="MS PGothic"/>
                <a:cs typeface="MS PGothic"/>
              </a:rPr>
              <a:t>    </a:t>
            </a:r>
            <a:r>
              <a:rPr lang="en-US" b="1" dirty="0" smtClean="0">
                <a:latin typeface="Calibri" pitchFamily="34" charset="0"/>
                <a:ea typeface="MS PGothic"/>
                <a:cs typeface="MS PGothic"/>
              </a:rPr>
              <a:t>Great Lakes</a:t>
            </a:r>
            <a:endParaRPr lang="en-US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09885" y="6126831"/>
            <a:ext cx="8681715" cy="707886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Different statistical methods reveal the same 1 ppb K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-1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 decrease during O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MS PGothic"/>
                <a:cs typeface="MS PGothic"/>
              </a:rPr>
              <a:t> season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936119" y="5105400"/>
            <a:ext cx="2207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ea typeface="MS PGothic"/>
                <a:cs typeface="MS PGothic"/>
              </a:rPr>
              <a:t>[</a:t>
            </a:r>
            <a:r>
              <a:rPr lang="en-US" sz="1400" i="1" dirty="0" smtClean="0">
                <a:ea typeface="MS PGothic"/>
                <a:cs typeface="MS PGothic"/>
              </a:rPr>
              <a:t>Rasmussen </a:t>
            </a:r>
            <a:r>
              <a:rPr lang="en-US" sz="1400" i="1" dirty="0">
                <a:ea typeface="MS PGothic"/>
                <a:cs typeface="MS PGothic"/>
              </a:rPr>
              <a:t>et al</a:t>
            </a:r>
            <a:r>
              <a:rPr lang="en-US" sz="1400" i="1" dirty="0" smtClean="0">
                <a:ea typeface="MS PGothic"/>
                <a:cs typeface="MS PGothic"/>
              </a:rPr>
              <a:t>., in press]</a:t>
            </a:r>
            <a:endParaRPr lang="en-US" sz="1400" i="1" dirty="0"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710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Surface 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varies strongly with temperature</a:t>
            </a:r>
          </a:p>
        </p:txBody>
      </p:sp>
      <p:pic>
        <p:nvPicPr>
          <p:cNvPr id="39938" name="Picture 2" descr="timeseries_mda8_vs_temp_PSU_JUL_natoitm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20067" r="22322" b="65214"/>
          <a:stretch/>
        </p:blipFill>
        <p:spPr bwMode="auto">
          <a:xfrm>
            <a:off x="228600" y="1600200"/>
            <a:ext cx="8678333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0" y="4495800"/>
            <a:ext cx="2802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/>
              <a:t>Observations U.S. EPA </a:t>
            </a:r>
            <a:r>
              <a:rPr lang="en-US" sz="1600" dirty="0" err="1"/>
              <a:t>CASTNet</a:t>
            </a:r>
            <a:endParaRPr lang="en-US" sz="1600" dirty="0"/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7772400" y="4572000"/>
            <a:ext cx="1206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i="1" dirty="0"/>
              <a:t>c/o A.M. Fiore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9600"/>
            <a:ext cx="8839200" cy="1015663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Observational studies have shown strong correlation between surface temperature and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concentrations (Bloomer et al., 2009; Camalier et al., 2007; </a:t>
            </a:r>
            <a:r>
              <a:rPr lang="en-US" sz="2000" b="1" dirty="0" err="1"/>
              <a:t>Cardelino</a:t>
            </a:r>
            <a:r>
              <a:rPr lang="en-US" sz="2000" b="1" dirty="0"/>
              <a:t> and </a:t>
            </a:r>
            <a:r>
              <a:rPr lang="en-US" sz="2000" b="1" dirty="0" err="1"/>
              <a:t>Chameides</a:t>
            </a:r>
            <a:r>
              <a:rPr lang="en-US" sz="2000" b="1" dirty="0"/>
              <a:t>, 1990; </a:t>
            </a:r>
            <a:r>
              <a:rPr lang="en-US" sz="2000" b="1" dirty="0" err="1"/>
              <a:t>Korsog</a:t>
            </a:r>
            <a:r>
              <a:rPr lang="en-US" sz="2000" b="1" dirty="0"/>
              <a:t> and Wolff, </a:t>
            </a:r>
            <a:r>
              <a:rPr lang="en-US" sz="2000" b="1" dirty="0" smtClean="0"/>
              <a:t>1991; Clark </a:t>
            </a:r>
            <a:r>
              <a:rPr lang="en-US" sz="2000" b="1" dirty="0"/>
              <a:t>and Karl, </a:t>
            </a:r>
            <a:r>
              <a:rPr lang="en-US" sz="2000" b="1" dirty="0" smtClean="0"/>
              <a:t>1982)</a:t>
            </a:r>
            <a:endParaRPr lang="en-US" sz="20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/>
          <a:stretch/>
        </p:blipFill>
        <p:spPr>
          <a:xfrm>
            <a:off x="228600" y="5257800"/>
            <a:ext cx="8763000" cy="1395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724400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</a:rPr>
              <a:t>The 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-temperature relationship is thought to represent at least three components in the eastern US: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0960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rgbClr val="0066FF"/>
                </a:solidFill>
              </a:rPr>
              <a:t>meteorology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" y="6477000"/>
            <a:ext cx="3331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[Jacob et al., 1993; </a:t>
            </a:r>
            <a:r>
              <a:rPr lang="en-US" sz="1400" i="1" dirty="0" err="1">
                <a:solidFill>
                  <a:srgbClr val="000000"/>
                </a:solidFill>
              </a:rPr>
              <a:t>Olszyna</a:t>
            </a:r>
            <a:r>
              <a:rPr lang="en-US" sz="1400" i="1" dirty="0">
                <a:solidFill>
                  <a:srgbClr val="000000"/>
                </a:solidFill>
              </a:rPr>
              <a:t> et al., 1997]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60960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chemistry</a:t>
            </a:r>
            <a:endParaRPr lang="en-US" sz="2000" b="1" dirty="0">
              <a:solidFill>
                <a:srgbClr val="0066FF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57600" y="6477000"/>
            <a:ext cx="2358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Sillman</a:t>
            </a:r>
            <a:r>
              <a:rPr lang="en-US" sz="1400" i="1" dirty="0">
                <a:solidFill>
                  <a:srgbClr val="000000"/>
                </a:solidFill>
              </a:rPr>
              <a:t> and Samson, 1995]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60960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rgbClr val="0066FF"/>
                </a:solidFill>
              </a:rPr>
              <a:t>emissions</a:t>
            </a:r>
            <a:endParaRPr lang="en-US" sz="2000" b="1" dirty="0">
              <a:solidFill>
                <a:srgbClr val="0066FF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867400" y="6477000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[</a:t>
            </a:r>
            <a:r>
              <a:rPr lang="en-US" sz="1400" i="1" dirty="0" err="1">
                <a:solidFill>
                  <a:srgbClr val="000000"/>
                </a:solidFill>
              </a:rPr>
              <a:t>Meleux</a:t>
            </a:r>
            <a:r>
              <a:rPr lang="en-US" sz="1400" i="1" dirty="0">
                <a:solidFill>
                  <a:srgbClr val="000000"/>
                </a:solidFill>
              </a:rPr>
              <a:t> et al., 2007; Guenther et al., 2006]</a:t>
            </a:r>
          </a:p>
        </p:txBody>
      </p:sp>
    </p:spTree>
    <p:extLst>
      <p:ext uri="{BB962C8B-B14F-4D97-AF65-F5344CB8AC3E}">
        <p14:creationId xmlns:p14="http://schemas.microsoft.com/office/powerpoint/2010/main" val="4109974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32083" r="68170" b="47677"/>
          <a:stretch/>
        </p:blipFill>
        <p:spPr>
          <a:xfrm>
            <a:off x="381000" y="3439584"/>
            <a:ext cx="3964517" cy="3418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1" t="32027" r="5697" b="47647"/>
          <a:stretch/>
        </p:blipFill>
        <p:spPr>
          <a:xfrm>
            <a:off x="4648200" y="2307167"/>
            <a:ext cx="3776133" cy="3504532"/>
          </a:xfrm>
          <a:prstGeom prst="rect">
            <a:avLst/>
          </a:prstGeom>
        </p:spPr>
      </p:pic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/>
              <a:t>Observed O3 – temperature relationships over the </a:t>
            </a:r>
            <a:r>
              <a:rPr lang="en-US" sz="2800" b="1" dirty="0" smtClean="0"/>
              <a:t>Mid-Atlantic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143000"/>
            <a:ext cx="3886200" cy="646331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Highest O</a:t>
            </a:r>
            <a:r>
              <a:rPr lang="en-US" b="1" baseline="-25000" dirty="0" smtClean="0"/>
              <a:t>3 </a:t>
            </a:r>
            <a:r>
              <a:rPr lang="en-US" b="1" dirty="0" smtClean="0"/>
              <a:t>sensitivities to temperature are in </a:t>
            </a:r>
            <a:r>
              <a:rPr lang="en-US" b="1" dirty="0"/>
              <a:t>summer (4-6 ppb K</a:t>
            </a:r>
            <a:r>
              <a:rPr lang="en-US" b="1" baseline="30000" dirty="0"/>
              <a:t>-1</a:t>
            </a:r>
            <a:r>
              <a:rPr lang="en-US" b="1" dirty="0"/>
              <a:t>) 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9436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 = .26  m</a:t>
            </a:r>
            <a:r>
              <a:rPr lang="en-US" b="1" baseline="-25000" dirty="0" smtClean="0"/>
              <a:t>O3-T </a:t>
            </a:r>
            <a:r>
              <a:rPr lang="en-US" b="1" dirty="0" smtClean="0"/>
              <a:t>= 6 ppb K</a:t>
            </a:r>
            <a:r>
              <a:rPr lang="en-US" b="1" baseline="30000" dirty="0" smtClean="0"/>
              <a:t>-1</a:t>
            </a:r>
            <a:endParaRPr lang="en-US" baseline="30000" dirty="0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H="1">
            <a:off x="7620000" y="1676400"/>
            <a:ext cx="457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Mid-Atlantic MDA8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–T</a:t>
            </a:r>
            <a:r>
              <a:rPr lang="en-US" sz="2000" b="1" baseline="-25000" dirty="0" smtClean="0"/>
              <a:t>max</a:t>
            </a:r>
            <a:r>
              <a:rPr lang="en-US" sz="2000" b="1" dirty="0" smtClean="0"/>
              <a:t> correlation</a:t>
            </a:r>
            <a:endParaRPr lang="en-US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553200" y="2819400"/>
            <a:ext cx="1143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8000"/>
                </a:schemeClr>
              </a:gs>
              <a:gs pos="80000">
                <a:schemeClr val="accent1">
                  <a:shade val="93000"/>
                  <a:satMod val="130000"/>
                  <a:alpha val="28000"/>
                </a:schemeClr>
              </a:gs>
              <a:gs pos="100000">
                <a:schemeClr val="accent1">
                  <a:shade val="94000"/>
                  <a:satMod val="135000"/>
                  <a:alpha val="28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19050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Seasonality of Mid-Atlantic m</a:t>
            </a:r>
            <a:r>
              <a:rPr lang="en-US" sz="2000" b="1" baseline="-25000" dirty="0" smtClean="0"/>
              <a:t>O3-T</a:t>
            </a:r>
            <a:endParaRPr lang="en-US" sz="2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3622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CASTNet</a:t>
            </a:r>
            <a:r>
              <a:rPr lang="en-US" sz="1600" b="1" dirty="0" smtClean="0"/>
              <a:t> (1988-2009)</a:t>
            </a:r>
            <a:endParaRPr lang="en-US" sz="16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36576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CASTNet</a:t>
            </a:r>
            <a:r>
              <a:rPr lang="en-US" sz="1600" b="1" dirty="0" smtClean="0"/>
              <a:t> (1988-2009)</a:t>
            </a:r>
            <a:endParaRPr lang="en-US" sz="1600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26450" r="43240" b="42264"/>
          <a:stretch/>
        </p:blipFill>
        <p:spPr>
          <a:xfrm rot="16200000">
            <a:off x="82550" y="679451"/>
            <a:ext cx="2582332" cy="24426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62200" y="1981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8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/>
              <a:t>Observed O</a:t>
            </a:r>
            <a:r>
              <a:rPr lang="en-US" sz="2800" b="1" baseline="-25000" dirty="0"/>
              <a:t>3</a:t>
            </a:r>
            <a:r>
              <a:rPr lang="en-US" sz="2800" b="1" dirty="0"/>
              <a:t> – temperature relationships over the Northeast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33800" y="4038600"/>
            <a:ext cx="685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04392" cy="51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800" b="1" dirty="0"/>
              <a:t>Observed O3 – temperature relationships over the Northeast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34" y="1384328"/>
            <a:ext cx="4219574" cy="5402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9000" y="34290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CASTNet</a:t>
            </a:r>
            <a:r>
              <a:rPr lang="en-US" dirty="0"/>
              <a:t> sites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924800" y="2438400"/>
            <a:ext cx="152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391400" y="3048000"/>
            <a:ext cx="685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696200" y="25908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91400" y="3886200"/>
            <a:ext cx="533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86600" y="38862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0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/>
                <a:cs typeface="Tahoma"/>
              </a:rPr>
              <a:t>evaluating modeled diurnal temperature and O</a:t>
            </a:r>
            <a:r>
              <a:rPr lang="en-US" sz="2800" b="1" baseline="-25000" dirty="0" smtClean="0">
                <a:latin typeface="Tahoma"/>
                <a:cs typeface="Tahoma"/>
              </a:rPr>
              <a:t>3</a:t>
            </a:r>
            <a:r>
              <a:rPr lang="en-US" sz="2800" b="1" dirty="0" smtClean="0">
                <a:latin typeface="Tahoma"/>
                <a:cs typeface="Tahoma"/>
              </a:rPr>
              <a:t> </a:t>
            </a:r>
            <a:endParaRPr lang="en-US" sz="2800" b="1" dirty="0"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diurnal temperature biases are highest,  are the O</a:t>
            </a:r>
            <a:r>
              <a:rPr lang="en-US" baseline="-25000" dirty="0" smtClean="0"/>
              <a:t>3</a:t>
            </a:r>
            <a:r>
              <a:rPr lang="en-US" dirty="0" smtClean="0"/>
              <a:t> biases correspondingly highest?</a:t>
            </a:r>
            <a:endParaRPr lang="en-US" dirty="0"/>
          </a:p>
        </p:txBody>
      </p:sp>
      <p:pic>
        <p:nvPicPr>
          <p:cNvPr id="5" name="Picture 4" descr="Screen shot 2011-08-14 at 9.5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1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0" y="-15875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Why does the model struggle in the southeastern US?</a:t>
            </a:r>
            <a:endParaRPr lang="en-US" sz="2800" b="1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52899" y="959891"/>
            <a:ext cx="4953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/>
            <a:r>
              <a:rPr lang="en-US" dirty="0" smtClean="0"/>
              <a:t>cyclonic </a:t>
            </a:r>
            <a:r>
              <a:rPr lang="en-US" dirty="0"/>
              <a:t>ventilation of the eastern U.S.  </a:t>
            </a:r>
          </a:p>
        </p:txBody>
      </p:sp>
      <p:pic>
        <p:nvPicPr>
          <p:cNvPr id="5" name="Picture 13" descr="Click on map to get fore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9223"/>
            <a:ext cx="3962400" cy="26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4"/>
          <p:cNvSpPr>
            <a:spLocks/>
          </p:cNvSpPr>
          <p:nvPr/>
        </p:nvSpPr>
        <p:spPr bwMode="auto">
          <a:xfrm>
            <a:off x="6629399" y="1329223"/>
            <a:ext cx="1066800" cy="1244600"/>
          </a:xfrm>
          <a:custGeom>
            <a:avLst/>
            <a:gdLst>
              <a:gd name="T0" fmla="*/ 2147483647 w 672"/>
              <a:gd name="T1" fmla="*/ 0 h 784"/>
              <a:gd name="T2" fmla="*/ 0 w 672"/>
              <a:gd name="T3" fmla="*/ 2147483647 h 784"/>
              <a:gd name="T4" fmla="*/ 2147483647 w 672"/>
              <a:gd name="T5" fmla="*/ 2147483647 h 784"/>
              <a:gd name="T6" fmla="*/ 2147483647 w 672"/>
              <a:gd name="T7" fmla="*/ 2147483647 h 784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784"/>
              <a:gd name="T14" fmla="*/ 672 w 672"/>
              <a:gd name="T15" fmla="*/ 784 h 7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784">
                <a:moveTo>
                  <a:pt x="144" y="0"/>
                </a:moveTo>
                <a:cubicBezTo>
                  <a:pt x="72" y="132"/>
                  <a:pt x="0" y="264"/>
                  <a:pt x="0" y="384"/>
                </a:cubicBezTo>
                <a:cubicBezTo>
                  <a:pt x="0" y="504"/>
                  <a:pt x="32" y="656"/>
                  <a:pt x="144" y="720"/>
                </a:cubicBezTo>
                <a:cubicBezTo>
                  <a:pt x="256" y="784"/>
                  <a:pt x="584" y="760"/>
                  <a:pt x="672" y="768"/>
                </a:cubicBezTo>
              </a:path>
            </a:pathLst>
          </a:cu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03" y="10385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Fundamentally different meteorological processes modulate O</a:t>
            </a:r>
            <a:r>
              <a:rPr lang="en-US" sz="2000" baseline="-25000" dirty="0"/>
              <a:t>3</a:t>
            </a:r>
            <a:r>
              <a:rPr lang="en-US" sz="2000" dirty="0"/>
              <a:t> levels in the southern and northern halves of the eastern </a:t>
            </a:r>
            <a:r>
              <a:rPr lang="en-US" sz="2000" dirty="0" smtClean="0"/>
              <a:t>US: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54981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the Northeast: pollutant ventilation is known to be driven by migratory cyclones associated with cold fronts [</a:t>
            </a:r>
            <a:r>
              <a:rPr lang="en-US" sz="2000" dirty="0" err="1" smtClean="0"/>
              <a:t>Leibensperger</a:t>
            </a:r>
            <a:r>
              <a:rPr lang="en-US" sz="2000" dirty="0" smtClean="0"/>
              <a:t> et al., 2008; Logan, 1989, </a:t>
            </a:r>
            <a:r>
              <a:rPr lang="en-US" sz="2000" dirty="0" err="1" smtClean="0"/>
              <a:t>Vukovich</a:t>
            </a:r>
            <a:r>
              <a:rPr lang="en-US" sz="2000" dirty="0" smtClean="0"/>
              <a:t>, 1995]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494" y="5824294"/>
            <a:ext cx="8390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skill of the GFDL AM3 chemistry-climate model in simulating </a:t>
            </a:r>
            <a:r>
              <a:rPr lang="en-US" sz="2000" dirty="0"/>
              <a:t>these </a:t>
            </a:r>
            <a:r>
              <a:rPr lang="en-US" sz="2000" dirty="0" smtClean="0"/>
              <a:t>meteorological processes </a:t>
            </a:r>
            <a:r>
              <a:rPr lang="en-US" sz="2000" dirty="0"/>
              <a:t>may be help </a:t>
            </a:r>
            <a:r>
              <a:rPr lang="en-US" sz="2000" dirty="0" smtClean="0"/>
              <a:t>explain why O3-temp sensitivities are not accurately produced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1772" y="4343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 the Southeast: Deep convection and inflow from the Gulf of Mexico </a:t>
            </a:r>
            <a:r>
              <a:rPr lang="en-US" sz="2000" dirty="0" smtClean="0"/>
              <a:t>are known to ventilate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 the boundary layer [Li </a:t>
            </a:r>
            <a:r>
              <a:rPr lang="en-US" sz="2000" dirty="0"/>
              <a:t>et al., 2005]</a:t>
            </a:r>
          </a:p>
        </p:txBody>
      </p:sp>
    </p:spTree>
    <p:extLst>
      <p:ext uri="{BB962C8B-B14F-4D97-AF65-F5344CB8AC3E}">
        <p14:creationId xmlns:p14="http://schemas.microsoft.com/office/powerpoint/2010/main" val="262471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GFDL AM3 CCM eastern U.S. summertime O</a:t>
            </a:r>
            <a:r>
              <a:rPr lang="en-US" sz="2000" b="1" baseline="-250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 bias</a:t>
            </a:r>
            <a:endParaRPr lang="en-US" sz="2000" b="1" baseline="-250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225185"/>
            <a:ext cx="9220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GFDL AM3 CCM </a:t>
            </a:r>
            <a:r>
              <a:rPr lang="en-US" sz="2000" b="1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has a high O</a:t>
            </a:r>
            <a:r>
              <a:rPr lang="en-US" sz="2000" b="1" baseline="-25000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3</a:t>
            </a:r>
            <a:r>
              <a:rPr lang="en-US" sz="2000" b="1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 bias in summer months in the </a:t>
            </a:r>
            <a:r>
              <a:rPr lang="en-US" sz="2000" b="1" dirty="0" smtClean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eastern </a:t>
            </a:r>
            <a:r>
              <a:rPr lang="en-US" sz="2000" b="1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U.S. [10-30 </a:t>
            </a:r>
            <a:r>
              <a:rPr lang="en-US" sz="2000" b="1" dirty="0" smtClean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ppb]</a:t>
            </a:r>
            <a:endParaRPr lang="en-US" sz="2000" b="1" dirty="0">
              <a:solidFill>
                <a:srgbClr val="FF0000"/>
              </a:solidFill>
              <a:ea typeface="MS PGothic" pitchFamily="34" charset="-128"/>
              <a:sym typeface="Wingdings" pitchFamily="2" charset="2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4275" name="Picture 2" descr="Screen shot 2011-04-17 at 9.34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11187" r="4652" b="2673"/>
          <a:stretch/>
        </p:blipFill>
        <p:spPr bwMode="auto">
          <a:xfrm>
            <a:off x="1066800" y="1980542"/>
            <a:ext cx="7032171" cy="48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21"/>
          <p:cNvSpPr txBox="1">
            <a:spLocks noChangeArrowheads="1"/>
          </p:cNvSpPr>
          <p:nvPr/>
        </p:nvSpPr>
        <p:spPr bwMode="auto">
          <a:xfrm>
            <a:off x="762000" y="1902293"/>
            <a:ext cx="7772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June monthly mean MDA8 O</a:t>
            </a:r>
            <a:r>
              <a:rPr lang="en-US" b="1" baseline="-25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 Bias (GFDL minus CASTNet)</a:t>
            </a:r>
            <a:endParaRPr lang="en-US" b="1" baseline="-25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icartt_no2"/>
          <p:cNvPicPr>
            <a:picLocks noChangeAspect="1" noChangeArrowheads="1"/>
          </p:cNvPicPr>
          <p:nvPr/>
        </p:nvPicPr>
        <p:blipFill rotWithShape="1">
          <a:blip r:embed="rId3" cstate="print"/>
          <a:srcRect l="13634" t="7489" r="56781" b="79273"/>
          <a:stretch/>
        </p:blipFill>
        <p:spPr bwMode="auto">
          <a:xfrm>
            <a:off x="1679493" y="1066800"/>
            <a:ext cx="5831973" cy="3810000"/>
          </a:xfrm>
          <a:prstGeom prst="rect">
            <a:avLst/>
          </a:prstGeom>
          <a:noFill/>
        </p:spPr>
      </p:pic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6305550" y="6450568"/>
            <a:ext cx="282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[</a:t>
            </a:r>
            <a:r>
              <a:rPr lang="en-US" dirty="0" smtClean="0">
                <a:cs typeface="Arial" charset="0"/>
              </a:rPr>
              <a:t>R.V</a:t>
            </a:r>
            <a:r>
              <a:rPr lang="en-US" dirty="0">
                <a:cs typeface="Arial" charset="0"/>
              </a:rPr>
              <a:t>. Martin, Dalhousie U</a:t>
            </a:r>
            <a:r>
              <a:rPr lang="en-US" dirty="0" smtClean="0">
                <a:cs typeface="Arial" charset="0"/>
              </a:rPr>
              <a:t>.]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0" y="0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Spatial distribution of NA tropospheric NO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pic>
        <p:nvPicPr>
          <p:cNvPr id="8" name="Picture 2" descr="icartt_no2"/>
          <p:cNvPicPr>
            <a:picLocks noChangeAspect="1" noChangeArrowheads="1"/>
          </p:cNvPicPr>
          <p:nvPr/>
        </p:nvPicPr>
        <p:blipFill rotWithShape="1">
          <a:blip r:embed="rId3" cstate="print"/>
          <a:srcRect l="11202" t="38002" r="8667" b="56303"/>
          <a:stretch/>
        </p:blipFill>
        <p:spPr bwMode="auto">
          <a:xfrm>
            <a:off x="-18385" y="5181600"/>
            <a:ext cx="9152860" cy="96645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41393" y="4484727"/>
            <a:ext cx="327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SCIAMACHY data. May-Oct 2004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3" cstate="print"/>
          <a:srcRect l="17035" t="19896" r="6056" b="20096"/>
          <a:stretch>
            <a:fillRect/>
          </a:stretch>
        </p:blipFill>
        <p:spPr bwMode="auto">
          <a:xfrm>
            <a:off x="0" y="990600"/>
            <a:ext cx="8839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7067550" y="64912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Millet et al. [2008]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Biogenic VOC (isoprene) column measurements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4962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0" y="30480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5204" name="Picture 4" descr="~AUT0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t="37816" b="1408"/>
          <a:stretch>
            <a:fillRect/>
          </a:stretch>
        </p:blipFill>
        <p:spPr>
          <a:xfrm>
            <a:off x="838200" y="1600200"/>
            <a:ext cx="7391400" cy="4765675"/>
          </a:xfrm>
          <a:noFill/>
          <a:ln/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5410200" y="1752600"/>
            <a:ext cx="2251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Isoprene (biogenic VOC)</a:t>
            </a:r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1828800" y="17526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1828800" y="1752600"/>
            <a:ext cx="2438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Anthropogenic VOCs</a:t>
            </a:r>
            <a:endParaRPr lang="en-US" sz="800"/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5591133" y="6441282"/>
            <a:ext cx="354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Jacob et al., J. </a:t>
            </a:r>
            <a:r>
              <a:rPr lang="en-US" dirty="0" err="1"/>
              <a:t>Geophys</a:t>
            </a:r>
            <a:r>
              <a:rPr lang="en-US" dirty="0"/>
              <a:t>. Res.  [1993]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571500" y="1114425"/>
            <a:ext cx="820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Switches polluted areas in U.S. from NO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-saturated to NO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-limited regime!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recognized in Revised Clean Air Act of 1999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0" y="-23814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Emissions of </a:t>
            </a:r>
            <a:r>
              <a:rPr lang="en-US" sz="2800" b="1" dirty="0" smtClean="0"/>
              <a:t>VOCs </a:t>
            </a:r>
            <a:r>
              <a:rPr lang="en-US" sz="2800" b="1" dirty="0"/>
              <a:t>spatially vary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444023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344066" y="3258357"/>
            <a:ext cx="4452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/>
            <a:r>
              <a:rPr lang="en-US" dirty="0" smtClean="0"/>
              <a:t>cyclonic </a:t>
            </a:r>
            <a:r>
              <a:rPr lang="en-US" dirty="0"/>
              <a:t>ventilation of the eastern U.S.  </a:t>
            </a:r>
          </a:p>
        </p:txBody>
      </p:sp>
      <p:pic>
        <p:nvPicPr>
          <p:cNvPr id="10253" name="Picture 13" descr="Click on map to get fore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6226"/>
            <a:ext cx="4695258" cy="31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Freeform 14"/>
          <p:cNvSpPr>
            <a:spLocks/>
          </p:cNvSpPr>
          <p:nvPr/>
        </p:nvSpPr>
        <p:spPr bwMode="auto">
          <a:xfrm>
            <a:off x="6629400" y="3835400"/>
            <a:ext cx="1066800" cy="1244600"/>
          </a:xfrm>
          <a:custGeom>
            <a:avLst/>
            <a:gdLst>
              <a:gd name="T0" fmla="*/ 2147483647 w 672"/>
              <a:gd name="T1" fmla="*/ 0 h 784"/>
              <a:gd name="T2" fmla="*/ 0 w 672"/>
              <a:gd name="T3" fmla="*/ 2147483647 h 784"/>
              <a:gd name="T4" fmla="*/ 2147483647 w 672"/>
              <a:gd name="T5" fmla="*/ 2147483647 h 784"/>
              <a:gd name="T6" fmla="*/ 2147483647 w 672"/>
              <a:gd name="T7" fmla="*/ 2147483647 h 784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784"/>
              <a:gd name="T14" fmla="*/ 672 w 672"/>
              <a:gd name="T15" fmla="*/ 784 h 7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784">
                <a:moveTo>
                  <a:pt x="144" y="0"/>
                </a:moveTo>
                <a:cubicBezTo>
                  <a:pt x="72" y="132"/>
                  <a:pt x="0" y="264"/>
                  <a:pt x="0" y="384"/>
                </a:cubicBezTo>
                <a:cubicBezTo>
                  <a:pt x="0" y="504"/>
                  <a:pt x="32" y="656"/>
                  <a:pt x="144" y="720"/>
                </a:cubicBezTo>
                <a:cubicBezTo>
                  <a:pt x="256" y="784"/>
                  <a:pt x="584" y="760"/>
                  <a:pt x="672" y="768"/>
                </a:cubicBezTo>
              </a:path>
            </a:pathLst>
          </a:cu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-9525" y="0"/>
            <a:ext cx="9144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(1) Regional stagnation/ ventilation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/>
          <a:stretch/>
        </p:blipFill>
        <p:spPr>
          <a:xfrm>
            <a:off x="123065" y="1266411"/>
            <a:ext cx="3064823" cy="421516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9863" y="5482970"/>
            <a:ext cx="126246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200" i="1" dirty="0" smtClean="0"/>
              <a:t>[</a:t>
            </a:r>
            <a:r>
              <a:rPr lang="en-US" sz="1200" b="1" i="1" dirty="0" smtClean="0"/>
              <a:t>Manhattan, NY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413350" y="1074645"/>
            <a:ext cx="5317176" cy="1676400"/>
            <a:chOff x="735" y="768"/>
            <a:chExt cx="4689" cy="1056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735" y="1104"/>
              <a:ext cx="1440" cy="720"/>
              <a:chOff x="1008" y="1303"/>
              <a:chExt cx="1440" cy="720"/>
            </a:xfrm>
          </p:grpSpPr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008" y="1792"/>
                <a:ext cx="1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atin typeface="+mn-lt"/>
                    <a:ea typeface="+mn-ea"/>
                  </a:rPr>
                  <a:t>pollutant sources</a:t>
                </a:r>
              </a:p>
            </p:txBody>
          </p:sp>
          <p:pic>
            <p:nvPicPr>
              <p:cNvPr id="25" name="Picture 6" descr="fores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68" r="73769"/>
              <a:stretch>
                <a:fillRect/>
              </a:stretch>
            </p:blipFill>
            <p:spPr bwMode="auto">
              <a:xfrm>
                <a:off x="1920" y="1488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7" descr="MCj0280802000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303"/>
                <a:ext cx="624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735" y="105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2415" y="1056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435" y="1200"/>
              <a:ext cx="6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+mn-lt"/>
                  <a:ea typeface="+mn-ea"/>
                </a:rPr>
                <a:t>strong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+mn-lt"/>
                  <a:ea typeface="+mn-ea"/>
                </a:rPr>
                <a:t>mixing</a:t>
              </a: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3135" y="768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135" y="806"/>
              <a:ext cx="14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latin typeface="+mn-lt"/>
                  <a:ea typeface="+mn-ea"/>
                </a:rPr>
                <a:t>Degree of mixing</a:t>
              </a:r>
            </a:p>
          </p:txBody>
        </p:sp>
        <p:sp>
          <p:nvSpPr>
            <p:cNvPr id="21" name="AutoShape 15"/>
            <p:cNvSpPr>
              <a:spLocks/>
            </p:cNvSpPr>
            <p:nvPr/>
          </p:nvSpPr>
          <p:spPr bwMode="auto">
            <a:xfrm>
              <a:off x="3519" y="1056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735" y="1824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663" y="1296"/>
              <a:ext cx="17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+mn-lt"/>
                  <a:ea typeface="+mn-ea"/>
                </a:rPr>
                <a:t>Boundary layer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87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Motivating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Questions: O</a:t>
            </a:r>
            <a:r>
              <a:rPr lang="en-US" sz="28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and temperature over the eastern U.S.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1524000"/>
            <a:ext cx="9122875" cy="4462760"/>
          </a:xfrm>
          <a:prstGeom prst="rect">
            <a:avLst/>
          </a:prstGeom>
          <a:solidFill>
            <a:srgbClr val="FFF67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charset="0"/>
              </a:rPr>
              <a:t>1) Can </a:t>
            </a:r>
            <a:r>
              <a:rPr lang="en-US" sz="2400" b="1" dirty="0">
                <a:latin typeface="Helvetica" charset="0"/>
              </a:rPr>
              <a:t>we </a:t>
            </a:r>
            <a:r>
              <a:rPr lang="en-US" sz="2400" b="1" dirty="0" smtClean="0">
                <a:latin typeface="Helvetica" charset="0"/>
              </a:rPr>
              <a:t>characterize observed relationships between O</a:t>
            </a:r>
            <a:r>
              <a:rPr lang="en-US" sz="2400" b="1" baseline="-25000" dirty="0" smtClean="0">
                <a:latin typeface="Helvetica" charset="0"/>
              </a:rPr>
              <a:t>3</a:t>
            </a:r>
            <a:r>
              <a:rPr lang="en-US" sz="2400" b="1" dirty="0" smtClean="0">
                <a:latin typeface="Helvetica" charset="0"/>
              </a:rPr>
              <a:t> </a:t>
            </a:r>
            <a:r>
              <a:rPr lang="en-US" sz="2400" b="1" dirty="0" smtClean="0">
                <a:latin typeface="Helvetica" charset="0"/>
              </a:rPr>
              <a:t>and temperature and then use them to evaluate the response of O</a:t>
            </a:r>
            <a:r>
              <a:rPr lang="en-US" sz="2400" b="1" baseline="-25000" dirty="0" smtClean="0">
                <a:latin typeface="Helvetica" charset="0"/>
              </a:rPr>
              <a:t>3</a:t>
            </a:r>
            <a:r>
              <a:rPr lang="en-US" sz="2400" b="1" dirty="0" smtClean="0">
                <a:latin typeface="Helvetica" charset="0"/>
              </a:rPr>
              <a:t> to </a:t>
            </a:r>
            <a:r>
              <a:rPr lang="en-US" sz="2400" b="1" dirty="0" smtClean="0">
                <a:latin typeface="Helvetica" charset="0"/>
              </a:rPr>
              <a:t>year</a:t>
            </a:r>
            <a:r>
              <a:rPr lang="en-US" sz="2400" b="1" dirty="0" smtClean="0">
                <a:latin typeface="Helvetica" charset="0"/>
              </a:rPr>
              <a:t>-to-year </a:t>
            </a:r>
            <a:r>
              <a:rPr lang="en-US" sz="2400" b="1" dirty="0" smtClean="0">
                <a:latin typeface="Helvetica" charset="0"/>
              </a:rPr>
              <a:t>changes temperatures in chemistry</a:t>
            </a:r>
            <a:r>
              <a:rPr lang="en-US" sz="2400" b="1" dirty="0" smtClean="0">
                <a:latin typeface="Helvetica" charset="0"/>
              </a:rPr>
              <a:t>-climate </a:t>
            </a:r>
            <a:r>
              <a:rPr lang="en-US" sz="2400" b="1" dirty="0" smtClean="0">
                <a:latin typeface="Helvetica" charset="0"/>
              </a:rPr>
              <a:t>models?</a:t>
            </a:r>
          </a:p>
          <a:p>
            <a:endParaRPr lang="en-US" sz="2400" b="1" dirty="0" smtClean="0">
              <a:latin typeface="Helvetica" charset="0"/>
            </a:endParaRPr>
          </a:p>
          <a:p>
            <a:r>
              <a:rPr lang="en-US" sz="2400" b="1" dirty="0" smtClean="0">
                <a:latin typeface="Helvetica" charset="0"/>
              </a:rPr>
              <a:t>2) Can a chemistry climate model with a substantial summertime O</a:t>
            </a:r>
            <a:r>
              <a:rPr lang="en-US" sz="2400" b="1" baseline="-25000" dirty="0" smtClean="0">
                <a:latin typeface="Helvetica" charset="0"/>
              </a:rPr>
              <a:t>3</a:t>
            </a:r>
            <a:r>
              <a:rPr lang="en-US" sz="2400" b="1" dirty="0" smtClean="0">
                <a:latin typeface="Helvetica" charset="0"/>
              </a:rPr>
              <a:t> bias adequately represent the response of O</a:t>
            </a:r>
            <a:r>
              <a:rPr lang="en-US" sz="2400" b="1" baseline="-25000" dirty="0" smtClean="0">
                <a:latin typeface="Helvetica" charset="0"/>
              </a:rPr>
              <a:t>3</a:t>
            </a:r>
            <a:r>
              <a:rPr lang="en-US" sz="2400" b="1" dirty="0" smtClean="0">
                <a:latin typeface="Helvetica" charset="0"/>
              </a:rPr>
              <a:t> to </a:t>
            </a:r>
            <a:r>
              <a:rPr lang="en-US" sz="2400" b="1" dirty="0">
                <a:latin typeface="Helvetica" charset="0"/>
              </a:rPr>
              <a:t>year-to-year </a:t>
            </a:r>
            <a:r>
              <a:rPr lang="en-US" sz="2400" b="1" dirty="0" smtClean="0">
                <a:latin typeface="Helvetica" charset="0"/>
              </a:rPr>
              <a:t>changes in temperature?</a:t>
            </a:r>
            <a:endParaRPr lang="en-US" sz="2400" b="1" dirty="0">
              <a:latin typeface="Helvetica" charset="0"/>
            </a:endParaRPr>
          </a:p>
          <a:p>
            <a:endParaRPr lang="en-US" sz="2400" b="1" dirty="0">
              <a:latin typeface="Helvetica" charset="0"/>
            </a:endParaRPr>
          </a:p>
          <a:p>
            <a:r>
              <a:rPr lang="en-US" sz="2400" b="1" dirty="0" smtClean="0">
                <a:latin typeface="Helvetica" charset="0"/>
              </a:rPr>
              <a:t>3) </a:t>
            </a:r>
            <a:r>
              <a:rPr lang="en-US" sz="2400" b="1" dirty="0" smtClean="0">
                <a:latin typeface="Helvetica" charset="0"/>
              </a:rPr>
              <a:t>Do </a:t>
            </a:r>
            <a:r>
              <a:rPr lang="en-US" sz="2400" b="1" dirty="0">
                <a:latin typeface="Helvetica" charset="0"/>
              </a:rPr>
              <a:t>modeled temperature biases contribute to </a:t>
            </a:r>
            <a:r>
              <a:rPr lang="en-US" sz="2400" b="1" dirty="0" smtClean="0">
                <a:latin typeface="Helvetica" charset="0"/>
              </a:rPr>
              <a:t>modeled summertime O</a:t>
            </a:r>
            <a:r>
              <a:rPr lang="en-US" sz="2400" b="1" baseline="-25000" dirty="0" smtClean="0">
                <a:latin typeface="Helvetica" charset="0"/>
              </a:rPr>
              <a:t>3</a:t>
            </a:r>
            <a:r>
              <a:rPr lang="en-US" sz="2400" b="1" dirty="0" smtClean="0">
                <a:latin typeface="Helvetica" charset="0"/>
              </a:rPr>
              <a:t> </a:t>
            </a:r>
            <a:r>
              <a:rPr lang="en-US" sz="2400" b="1" dirty="0">
                <a:latin typeface="Helvetica" charset="0"/>
              </a:rPr>
              <a:t>biases?</a:t>
            </a:r>
          </a:p>
          <a:p>
            <a:endParaRPr lang="en-US" sz="20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~AUT0001"/>
          <p:cNvPicPr>
            <a:picLocks noChangeAspect="1" noChangeArrowheads="1"/>
          </p:cNvPicPr>
          <p:nvPr/>
        </p:nvPicPr>
        <p:blipFill rotWithShape="1">
          <a:blip r:embed="rId3" cstate="print"/>
          <a:srcRect l="4056" t="8760" r="68952" b="10092"/>
          <a:stretch/>
        </p:blipFill>
        <p:spPr bwMode="auto">
          <a:xfrm>
            <a:off x="-9525" y="916221"/>
            <a:ext cx="4152901" cy="58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340369" y="1781175"/>
            <a:ext cx="803007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19200" y="2375758"/>
            <a:ext cx="182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</a:rPr>
              <a:t>Stratosphere</a:t>
            </a:r>
            <a:endParaRPr 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143000" y="523642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29100" y="4808363"/>
            <a:ext cx="4441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</a:rPr>
              <a:t>Bad </a:t>
            </a:r>
            <a:r>
              <a:rPr lang="en-US" b="1" dirty="0">
                <a:solidFill>
                  <a:srgbClr val="FF0000"/>
                </a:solidFill>
              </a:rPr>
              <a:t>(Smog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/>
              <a:t>surface O</a:t>
            </a:r>
            <a:r>
              <a:rPr lang="en-US" b="1" baseline="-25000" dirty="0" smtClean="0"/>
              <a:t>3</a:t>
            </a:r>
            <a:r>
              <a:rPr lang="en-US" b="1" dirty="0" smtClean="0"/>
              <a:t> is toxic to both people and plants</a:t>
            </a:r>
            <a:endParaRPr lang="en-US" b="1" dirty="0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3657600" y="5265003"/>
            <a:ext cx="434974" cy="379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49970" y="3472339"/>
            <a:ext cx="1791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</a:rPr>
              <a:t>Troposphere</a:t>
            </a:r>
            <a:endParaRPr 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Ozone (O</a:t>
            </a:r>
            <a:r>
              <a:rPr lang="en-US" sz="2800" b="1" baseline="-25000" dirty="0"/>
              <a:t>3</a:t>
            </a:r>
            <a:r>
              <a:rPr lang="en-US" sz="2800" b="1" dirty="0"/>
              <a:t>) </a:t>
            </a:r>
            <a:r>
              <a:rPr lang="en-US" sz="2800" b="1" dirty="0" smtClean="0"/>
              <a:t>in the atmosphere</a:t>
            </a:r>
            <a:endParaRPr lang="en-US" sz="28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371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Good (UV </a:t>
            </a:r>
            <a:r>
              <a:rPr lang="en-US" b="1" dirty="0" smtClean="0">
                <a:solidFill>
                  <a:srgbClr val="FF0000"/>
                </a:solidFill>
              </a:rPr>
              <a:t>shield) </a:t>
            </a:r>
            <a:r>
              <a:rPr lang="en-US" b="1" dirty="0" smtClean="0"/>
              <a:t>90% of column O</a:t>
            </a:r>
            <a:r>
              <a:rPr lang="en-US" b="1" baseline="-25000" dirty="0" smtClean="0"/>
              <a:t>3</a:t>
            </a:r>
            <a:r>
              <a:rPr lang="en-US" b="1" dirty="0" smtClean="0"/>
              <a:t> in our atmosphere exists here in the stratosphere</a:t>
            </a:r>
          </a:p>
        </p:txBody>
      </p:sp>
    </p:spTree>
    <p:extLst>
      <p:ext uri="{BB962C8B-B14F-4D97-AF65-F5344CB8AC3E}">
        <p14:creationId xmlns:p14="http://schemas.microsoft.com/office/powerpoint/2010/main" val="22682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-15875" y="0"/>
            <a:ext cx="9144000" cy="838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C</a:t>
            </a:r>
            <a:r>
              <a:rPr lang="en-US" sz="2800" b="1" dirty="0" smtClean="0">
                <a:ea typeface="+mj-ea"/>
                <a:cs typeface="+mj-cs"/>
              </a:rPr>
              <a:t>haracterizing regional O</a:t>
            </a:r>
            <a:r>
              <a:rPr lang="en-US" sz="2800" b="1" baseline="-25000" dirty="0" smtClean="0">
                <a:ea typeface="+mj-ea"/>
                <a:cs typeface="+mj-cs"/>
              </a:rPr>
              <a:t>3</a:t>
            </a:r>
            <a:r>
              <a:rPr lang="en-US" sz="2800" b="1" dirty="0" smtClean="0">
                <a:ea typeface="+mj-ea"/>
                <a:cs typeface="+mj-cs"/>
              </a:rPr>
              <a:t>-temperature relationships</a:t>
            </a:r>
          </a:p>
        </p:txBody>
      </p:sp>
      <p:pic>
        <p:nvPicPr>
          <p:cNvPr id="62466" name="Picture 4" descr="US_map_CASTNet_sites_region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8253" r="20308" b="22497"/>
          <a:stretch/>
        </p:blipFill>
        <p:spPr bwMode="auto">
          <a:xfrm rot="-5400000">
            <a:off x="838201" y="378881"/>
            <a:ext cx="4571999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3048000"/>
            <a:ext cx="4191000" cy="923330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Regional  boundaries motivated </a:t>
            </a:r>
            <a:r>
              <a:rPr lang="en-US" b="1" dirty="0"/>
              <a:t>by past statistical </a:t>
            </a:r>
            <a:r>
              <a:rPr lang="en-US" b="1" dirty="0" smtClean="0"/>
              <a:t>studies </a:t>
            </a:r>
            <a:r>
              <a:rPr lang="en-US" sz="1600" b="1" i="1" dirty="0" smtClean="0"/>
              <a:t>[</a:t>
            </a:r>
            <a:r>
              <a:rPr lang="en-US" sz="1600" b="1" i="1" dirty="0"/>
              <a:t>Bloomer et al., 2009; Eder et al., 1993; Lehman et al., 2004]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EPA </a:t>
            </a:r>
            <a:r>
              <a:rPr lang="en-US" sz="2000" b="1" dirty="0" err="1" smtClean="0"/>
              <a:t>CASTNet</a:t>
            </a:r>
            <a:r>
              <a:rPr lang="en-US" sz="2000" b="1" dirty="0" smtClean="0"/>
              <a:t> sites and </a:t>
            </a:r>
            <a:r>
              <a:rPr lang="en-US" sz="2000" b="1" dirty="0" smtClean="0"/>
              <a:t>locations (1988-2009):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905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990600"/>
            <a:ext cx="3733800" cy="1754327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r>
              <a:rPr lang="en-US" b="1" dirty="0"/>
              <a:t>We </a:t>
            </a:r>
            <a:r>
              <a:rPr lang="en-US" b="1" dirty="0" smtClean="0"/>
              <a:t>use: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maximum </a:t>
            </a:r>
            <a:r>
              <a:rPr lang="en-US" b="1" dirty="0"/>
              <a:t>daily 8-hour average  </a:t>
            </a:r>
            <a:r>
              <a:rPr lang="en-US" b="1" dirty="0">
                <a:solidFill>
                  <a:srgbClr val="FF0000"/>
                </a:solidFill>
              </a:rPr>
              <a:t>(MDA8) O</a:t>
            </a:r>
            <a:r>
              <a:rPr lang="en-US" b="1" baseline="-25000" dirty="0">
                <a:solidFill>
                  <a:srgbClr val="FF0000"/>
                </a:solidFill>
              </a:rPr>
              <a:t>3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maximum </a:t>
            </a:r>
            <a:r>
              <a:rPr lang="en-US" b="1" dirty="0">
                <a:solidFill>
                  <a:srgbClr val="FF0000"/>
                </a:solidFill>
              </a:rPr>
              <a:t>daily surface temperature</a:t>
            </a:r>
            <a:r>
              <a:rPr lang="en-US" b="1" dirty="0"/>
              <a:t> (T</a:t>
            </a:r>
            <a:r>
              <a:rPr lang="en-US" b="1" baseline="-25000" dirty="0"/>
              <a:t>max</a:t>
            </a:r>
            <a:r>
              <a:rPr lang="en-US" b="1" dirty="0"/>
              <a:t>) to focus on the </a:t>
            </a:r>
            <a:r>
              <a:rPr lang="en-US" b="1" dirty="0" smtClean="0"/>
              <a:t>daytime (deep, well-mixed, boundary layer)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4267200"/>
            <a:ext cx="2971800" cy="1200329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selection criteria: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all sites are below 600m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50 km from oceanfront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t least 7 years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Northeast</a:t>
            </a:r>
            <a:endParaRPr lang="en-US" sz="20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5872849"/>
            <a:ext cx="9106370" cy="954107"/>
          </a:xfrm>
          <a:prstGeom prst="rect">
            <a:avLst/>
          </a:prstGeom>
          <a:solidFill>
            <a:srgbClr val="FFF67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66FF"/>
                </a:solidFill>
              </a:rPr>
              <a:t>O</a:t>
            </a:r>
            <a:r>
              <a:rPr lang="en-US" sz="2000" b="1" baseline="-25000" dirty="0" smtClean="0">
                <a:solidFill>
                  <a:srgbClr val="0066FF"/>
                </a:solidFill>
              </a:rPr>
              <a:t>3</a:t>
            </a:r>
            <a:r>
              <a:rPr lang="en-US" sz="2000" b="1" dirty="0" smtClean="0">
                <a:solidFill>
                  <a:srgbClr val="0066FF"/>
                </a:solidFill>
              </a:rPr>
              <a:t> has been observed to vary approximately linearly with temperature for the range </a:t>
            </a:r>
            <a:r>
              <a:rPr lang="en-US" sz="2000" b="1" dirty="0" smtClean="0">
                <a:solidFill>
                  <a:srgbClr val="0066FF"/>
                </a:solidFill>
              </a:rPr>
              <a:t>~</a:t>
            </a:r>
            <a:r>
              <a:rPr lang="en-US" sz="2000" b="1" dirty="0" smtClean="0">
                <a:solidFill>
                  <a:srgbClr val="0066FF"/>
                </a:solidFill>
              </a:rPr>
              <a:t>290 </a:t>
            </a:r>
            <a:r>
              <a:rPr lang="en-US" sz="2000" b="1" dirty="0" smtClean="0">
                <a:solidFill>
                  <a:srgbClr val="0066FF"/>
                </a:solidFill>
              </a:rPr>
              <a:t>– 305K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en-US" sz="1600" i="1" dirty="0"/>
              <a:t>[Bloomer et al., 2009; </a:t>
            </a:r>
            <a:r>
              <a:rPr lang="en-US" sz="1600" i="1" dirty="0" err="1"/>
              <a:t>Camalier</a:t>
            </a:r>
            <a:r>
              <a:rPr lang="en-US" sz="1600" i="1" dirty="0"/>
              <a:t> et al., 2007; </a:t>
            </a:r>
            <a:r>
              <a:rPr lang="en-US" sz="1600" i="1" dirty="0" err="1"/>
              <a:t>Sillman</a:t>
            </a:r>
            <a:r>
              <a:rPr lang="en-US" sz="1600" i="1" dirty="0"/>
              <a:t> and Samson, 1995; Steiner et al., 2010</a:t>
            </a:r>
            <a:r>
              <a:rPr lang="en-US" sz="1600" i="1" dirty="0" smtClean="0"/>
              <a:t>]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58181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0" t="9353" r="5059" b="70307"/>
          <a:stretch/>
        </p:blipFill>
        <p:spPr>
          <a:xfrm>
            <a:off x="4876800" y="1981200"/>
            <a:ext cx="4090886" cy="3657600"/>
          </a:xfrm>
          <a:prstGeom prst="rect">
            <a:avLst/>
          </a:prstGeom>
        </p:spPr>
      </p:pic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Observed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– </a:t>
            </a:r>
            <a:r>
              <a:rPr lang="en-US" sz="2800" b="1" dirty="0" smtClean="0"/>
              <a:t>T </a:t>
            </a:r>
            <a:r>
              <a:rPr lang="en-US" sz="2800" b="1" dirty="0" smtClean="0"/>
              <a:t>relationships over the Northeast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19812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CASTNet</a:t>
            </a:r>
            <a:r>
              <a:rPr lang="en-US" sz="1600" b="1" dirty="0" smtClean="0"/>
              <a:t> (1988-2009)</a:t>
            </a:r>
            <a:endParaRPr lang="en-US" sz="16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8" t="42897" r="19923" b="32903"/>
          <a:stretch/>
        </p:blipFill>
        <p:spPr>
          <a:xfrm rot="16200000">
            <a:off x="-29012" y="562414"/>
            <a:ext cx="2536643" cy="247861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86000" y="1295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3124200"/>
            <a:ext cx="1143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8000"/>
                </a:schemeClr>
              </a:gs>
              <a:gs pos="80000">
                <a:schemeClr val="accent1">
                  <a:shade val="93000"/>
                  <a:satMod val="130000"/>
                  <a:alpha val="28000"/>
                </a:schemeClr>
              </a:gs>
              <a:gs pos="100000">
                <a:schemeClr val="accent1">
                  <a:shade val="94000"/>
                  <a:satMod val="135000"/>
                  <a:alpha val="28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28194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Northeast 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–T</a:t>
            </a:r>
            <a:r>
              <a:rPr lang="en-US" b="1" baseline="-25000" dirty="0" smtClean="0"/>
              <a:t>max</a:t>
            </a:r>
            <a:r>
              <a:rPr lang="en-US" b="1" dirty="0" smtClean="0"/>
              <a:t> correlation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2667000" y="838200"/>
            <a:ext cx="4572000" cy="646331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We average over all </a:t>
            </a:r>
            <a:r>
              <a:rPr lang="en-US" b="1" dirty="0" err="1" smtClean="0"/>
              <a:t>CASTNet</a:t>
            </a:r>
            <a:r>
              <a:rPr lang="en-US" b="1" dirty="0" smtClean="0"/>
              <a:t> sites </a:t>
            </a:r>
            <a:r>
              <a:rPr lang="en-US" b="1" dirty="0" smtClean="0"/>
              <a:t>to </a:t>
            </a:r>
            <a:r>
              <a:rPr lang="en-US" b="1" dirty="0" smtClean="0"/>
              <a:t>isolate the regional response of O</a:t>
            </a:r>
            <a:r>
              <a:rPr lang="en-US" b="1" baseline="-25000" dirty="0" smtClean="0"/>
              <a:t>3</a:t>
            </a:r>
            <a:r>
              <a:rPr lang="en-US" b="1" dirty="0" smtClean="0"/>
              <a:t> to temperature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2209800" y="838200"/>
            <a:ext cx="457200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1295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81200" y="1295400"/>
            <a:ext cx="685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5240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Seasonality of Northeast m</a:t>
            </a:r>
            <a:r>
              <a:rPr lang="en-US" sz="2000" b="1" baseline="-25000" dirty="0" smtClean="0"/>
              <a:t>O3-T</a:t>
            </a:r>
            <a:endParaRPr lang="en-US" sz="2000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9319" r="68194" b="70325"/>
          <a:stretch/>
        </p:blipFill>
        <p:spPr>
          <a:xfrm>
            <a:off x="685800" y="3258840"/>
            <a:ext cx="4114800" cy="359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962400"/>
            <a:ext cx="259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= regional avg. of 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and T</a:t>
            </a:r>
            <a:r>
              <a:rPr lang="en-US" b="1" baseline="-25000" dirty="0" smtClean="0"/>
              <a:t>max</a:t>
            </a:r>
            <a:r>
              <a:rPr lang="en-US" b="1" dirty="0" smtClean="0"/>
              <a:t>; </a:t>
            </a:r>
            <a:r>
              <a:rPr lang="en-US" b="1" dirty="0"/>
              <a:t>each </a:t>
            </a:r>
            <a:r>
              <a:rPr lang="en-US" b="1" dirty="0" smtClean="0"/>
              <a:t>point </a:t>
            </a:r>
            <a:r>
              <a:rPr lang="en-US" b="1" dirty="0"/>
              <a:t>is </a:t>
            </a:r>
            <a:r>
              <a:rPr lang="en-US" b="1" dirty="0" smtClean="0"/>
              <a:t>data from one year</a:t>
            </a:r>
            <a:endParaRPr lang="en-US" baseline="-25000" dirty="0"/>
          </a:p>
        </p:txBody>
      </p:sp>
      <p:sp>
        <p:nvSpPr>
          <p:cNvPr id="3" name="Oval 2"/>
          <p:cNvSpPr/>
          <p:nvPr/>
        </p:nvSpPr>
        <p:spPr>
          <a:xfrm>
            <a:off x="1752600" y="4114800"/>
            <a:ext cx="139166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highest O</a:t>
            </a:r>
            <a:r>
              <a:rPr lang="en-US" b="1" baseline="-25000" dirty="0" smtClean="0"/>
              <a:t>3 </a:t>
            </a:r>
            <a:r>
              <a:rPr lang="en-US" b="1" dirty="0" smtClean="0"/>
              <a:t>sensitivities to temperature in summer </a:t>
            </a:r>
            <a:r>
              <a:rPr lang="en-US" b="1" dirty="0" smtClean="0"/>
              <a:t>(3-</a:t>
            </a:r>
            <a:r>
              <a:rPr lang="en-US" b="1" dirty="0"/>
              <a:t>5 ppb K</a:t>
            </a:r>
            <a:r>
              <a:rPr lang="en-US" b="1" baseline="30000" dirty="0"/>
              <a:t>-1</a:t>
            </a:r>
            <a:r>
              <a:rPr lang="en-US" b="1" dirty="0"/>
              <a:t>) 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867400"/>
            <a:ext cx="289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</a:t>
            </a:r>
            <a:r>
              <a:rPr lang="en-US" sz="2000" b="1" dirty="0" smtClean="0"/>
              <a:t>.3  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O3-T </a:t>
            </a:r>
            <a:r>
              <a:rPr lang="en-US" sz="2000" b="1" dirty="0" smtClean="0"/>
              <a:t>= </a:t>
            </a:r>
            <a:r>
              <a:rPr lang="en-US" sz="2000" b="1" dirty="0" smtClean="0"/>
              <a:t>3.7 ppb K</a:t>
            </a:r>
            <a:r>
              <a:rPr lang="en-US" sz="2000" b="1" baseline="30000" dirty="0" smtClean="0"/>
              <a:t>-1</a:t>
            </a:r>
            <a:endParaRPr lang="en-US" sz="2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33528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CASTNet</a:t>
            </a:r>
            <a:r>
              <a:rPr lang="en-US" sz="1600" b="1" dirty="0" smtClean="0"/>
              <a:t> (1988-2009)</a:t>
            </a:r>
            <a:endParaRPr lang="en-US" sz="1600" baseline="-25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391400" y="4343400"/>
            <a:ext cx="1524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6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4" grpId="0" animBg="1"/>
      <p:bldP spid="19" grpId="0" animBg="1"/>
      <p:bldP spid="15" grpId="0" animBg="1"/>
      <p:bldP spid="7" grpId="0"/>
      <p:bldP spid="3" grpId="0" animBg="1"/>
      <p:bldP spid="10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26"/>
          <p:cNvSpPr txBox="1">
            <a:spLocks noChangeArrowheads="1"/>
          </p:cNvSpPr>
          <p:nvPr/>
        </p:nvSpPr>
        <p:spPr bwMode="auto">
          <a:xfrm>
            <a:off x="241300" y="6335713"/>
            <a:ext cx="203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>
                <a:solidFill>
                  <a:srgbClr val="000000"/>
                </a:solidFill>
                <a:cs typeface="Arial" charset="0"/>
              </a:rPr>
              <a:t>Naik et al</a:t>
            </a:r>
            <a:r>
              <a:rPr lang="en-US" altLang="zh-CN" sz="2000" i="1">
                <a:solidFill>
                  <a:srgbClr val="000000"/>
                </a:solidFill>
                <a:cs typeface="Arial" charset="0"/>
              </a:rPr>
              <a:t>.,</a:t>
            </a:r>
            <a:r>
              <a:rPr lang="en-US" altLang="zh-CN" i="1">
                <a:solidFill>
                  <a:srgbClr val="000000"/>
                </a:solidFill>
                <a:cs typeface="Arial" charset="0"/>
              </a:rPr>
              <a:t> in prep</a:t>
            </a:r>
          </a:p>
        </p:txBody>
      </p:sp>
      <p:sp>
        <p:nvSpPr>
          <p:cNvPr id="15366" name="AutoShape 28"/>
          <p:cNvSpPr>
            <a:spLocks noChangeArrowheads="1"/>
          </p:cNvSpPr>
          <p:nvPr/>
        </p:nvSpPr>
        <p:spPr bwMode="auto">
          <a:xfrm>
            <a:off x="3986213" y="5762625"/>
            <a:ext cx="390525" cy="366713"/>
          </a:xfrm>
          <a:prstGeom prst="downArrow">
            <a:avLst>
              <a:gd name="adj1" fmla="val 53991"/>
              <a:gd name="adj2" fmla="val 26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srgbClr val="FFFFFF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5368" name="AutoShape 27"/>
          <p:cNvSpPr>
            <a:spLocks noChangeArrowheads="1"/>
          </p:cNvSpPr>
          <p:nvPr/>
        </p:nvSpPr>
        <p:spPr bwMode="auto">
          <a:xfrm>
            <a:off x="3443288" y="5762625"/>
            <a:ext cx="209550" cy="36671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srgbClr val="FFFFFF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5369" name="AutoShape 34"/>
          <p:cNvSpPr>
            <a:spLocks noChangeArrowheads="1"/>
          </p:cNvSpPr>
          <p:nvPr/>
        </p:nvSpPr>
        <p:spPr bwMode="auto">
          <a:xfrm>
            <a:off x="3357563" y="2786063"/>
            <a:ext cx="381000" cy="414337"/>
          </a:xfrm>
          <a:prstGeom prst="upArrow">
            <a:avLst>
              <a:gd name="adj1" fmla="val 50000"/>
              <a:gd name="adj2" fmla="val 300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srgbClr val="FFFFFF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2719388" y="3200400"/>
            <a:ext cx="3505200" cy="25622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altLang="ja-JP" sz="14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             </a:t>
            </a:r>
            <a:r>
              <a:rPr lang="en-US" altLang="zh-CN" sz="16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Atmospheric Chemistry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                			  86 km</a:t>
            </a: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en-US" altLang="zh-CN" sz="1400" b="1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en-US" altLang="zh-CN" sz="1400" b="1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en-US" altLang="zh-CN" sz="1400" b="1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en-US" altLang="zh-CN" sz="1400" b="1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en-US" altLang="zh-CN" sz="1400" b="1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4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			    0 km</a:t>
            </a:r>
            <a:endParaRPr lang="en-US" altLang="zh-CN" sz="140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2719388" y="1852613"/>
            <a:ext cx="3505200" cy="8763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107763" dir="2700000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Atmospheric Dynamics &amp; Physics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Radiation, Convection (includes wet deposition of tropospheric species), Clouds, Vertical diffusion, and Gravity wave</a:t>
            </a:r>
          </a:p>
        </p:txBody>
      </p:sp>
      <p:sp>
        <p:nvSpPr>
          <p:cNvPr id="15372" name="AutoShape 25"/>
          <p:cNvSpPr>
            <a:spLocks noChangeArrowheads="1"/>
          </p:cNvSpPr>
          <p:nvPr/>
        </p:nvSpPr>
        <p:spPr bwMode="auto">
          <a:xfrm>
            <a:off x="4033838" y="1600200"/>
            <a:ext cx="390525" cy="309563"/>
          </a:xfrm>
          <a:prstGeom prst="downArrow">
            <a:avLst>
              <a:gd name="adj1" fmla="val 53991"/>
              <a:gd name="adj2" fmla="val 304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srgbClr val="FFFFFF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5373" name="Text Box 30"/>
          <p:cNvSpPr txBox="1">
            <a:spLocks noChangeArrowheads="1"/>
          </p:cNvSpPr>
          <p:nvPr/>
        </p:nvSpPr>
        <p:spPr bwMode="auto">
          <a:xfrm>
            <a:off x="2909888" y="4133850"/>
            <a:ext cx="3028950" cy="90487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Chemistry of gaseous species (O</a:t>
            </a:r>
            <a:r>
              <a:rPr lang="en-US" altLang="zh-CN" sz="1400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CO, NO</a:t>
            </a:r>
            <a:r>
              <a:rPr lang="en-US" altLang="zh-CN" sz="1400" i="1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hydrocarbons) and aerosols (sulfate, carbonaceous, mineral dust, sea salt, secondary organic)</a:t>
            </a:r>
          </a:p>
        </p:txBody>
      </p:sp>
      <p:sp>
        <p:nvSpPr>
          <p:cNvPr id="15374" name="Text Box 31"/>
          <p:cNvSpPr txBox="1">
            <a:spLocks noChangeArrowheads="1"/>
          </p:cNvSpPr>
          <p:nvPr/>
        </p:nvSpPr>
        <p:spPr bwMode="auto">
          <a:xfrm>
            <a:off x="4376738" y="5083175"/>
            <a:ext cx="1276350" cy="52705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Dry Deposition </a:t>
            </a:r>
          </a:p>
        </p:txBody>
      </p:sp>
      <p:sp>
        <p:nvSpPr>
          <p:cNvPr id="15375" name="Text Box 32"/>
          <p:cNvSpPr txBox="1">
            <a:spLocks noChangeArrowheads="1"/>
          </p:cNvSpPr>
          <p:nvPr/>
        </p:nvSpPr>
        <p:spPr bwMode="auto">
          <a:xfrm>
            <a:off x="2967038" y="5081588"/>
            <a:ext cx="1376362" cy="528637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Aerosol-Cloud Interactions </a:t>
            </a:r>
          </a:p>
        </p:txBody>
      </p:sp>
      <p:sp>
        <p:nvSpPr>
          <p:cNvPr id="15376" name="Text Box 33"/>
          <p:cNvSpPr txBox="1">
            <a:spLocks noChangeArrowheads="1"/>
          </p:cNvSpPr>
          <p:nvPr/>
        </p:nvSpPr>
        <p:spPr bwMode="auto">
          <a:xfrm>
            <a:off x="2909888" y="3657600"/>
            <a:ext cx="3028950" cy="46672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Chemistry of O</a:t>
            </a:r>
            <a:r>
              <a:rPr lang="en-US" altLang="zh-CN" sz="1400" i="1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HO</a:t>
            </a:r>
            <a:r>
              <a:rPr lang="en-US" altLang="zh-CN" sz="1400" i="1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NO</a:t>
            </a:r>
            <a:r>
              <a:rPr lang="en-US" altLang="zh-CN" sz="1400" i="1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Cly, Br</a:t>
            </a:r>
            <a:r>
              <a:rPr lang="en-US" altLang="zh-CN" sz="1400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and Polar Clouds in the Stratosphere</a:t>
            </a:r>
          </a:p>
        </p:txBody>
      </p:sp>
      <p:cxnSp>
        <p:nvCxnSpPr>
          <p:cNvPr id="15377" name="AutoShape 35"/>
          <p:cNvCxnSpPr>
            <a:cxnSpLocks noChangeShapeType="1"/>
          </p:cNvCxnSpPr>
          <p:nvPr/>
        </p:nvCxnSpPr>
        <p:spPr bwMode="auto">
          <a:xfrm>
            <a:off x="2205038" y="5186363"/>
            <a:ext cx="533400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152400" y="1790700"/>
            <a:ext cx="2138363" cy="1228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Forcing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Solar Radiation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Well-mixed Greenhouse Gas Concentrations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Volcanic Emissions</a:t>
            </a: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>
            <a:off x="152400" y="3357563"/>
            <a:ext cx="2138363" cy="576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Ozone–Depleting </a:t>
            </a:r>
            <a:r>
              <a:rPr lang="en-US" altLang="zh-CN" sz="140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Substances (ODS)</a:t>
            </a:r>
          </a:p>
        </p:txBody>
      </p:sp>
      <p:cxnSp>
        <p:nvCxnSpPr>
          <p:cNvPr id="15380" name="AutoShape 39"/>
          <p:cNvCxnSpPr>
            <a:cxnSpLocks noChangeShapeType="1"/>
          </p:cNvCxnSpPr>
          <p:nvPr/>
        </p:nvCxnSpPr>
        <p:spPr bwMode="auto">
          <a:xfrm>
            <a:off x="2290763" y="3643313"/>
            <a:ext cx="428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AutoShape 41"/>
          <p:cNvCxnSpPr>
            <a:cxnSpLocks noChangeShapeType="1"/>
          </p:cNvCxnSpPr>
          <p:nvPr/>
        </p:nvCxnSpPr>
        <p:spPr bwMode="auto">
          <a:xfrm>
            <a:off x="2290763" y="2300288"/>
            <a:ext cx="428625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AutoShape 42"/>
          <p:cNvSpPr>
            <a:spLocks noChangeArrowheads="1"/>
          </p:cNvSpPr>
          <p:nvPr/>
        </p:nvSpPr>
        <p:spPr bwMode="auto">
          <a:xfrm>
            <a:off x="152400" y="4619624"/>
            <a:ext cx="2300288" cy="1476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Pollutant Emissions</a:t>
            </a:r>
            <a:r>
              <a:rPr lang="en-US" altLang="zh-CN" sz="1400" b="1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(anthropogenic, ships, biomass burning, natural, &amp; aircraft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MEGAN biogenic emission scheme</a:t>
            </a:r>
            <a:endParaRPr lang="en-US" altLang="zh-CN" sz="1400" b="1" dirty="0" smtClean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99" name="Text Box 43"/>
          <p:cNvSpPr txBox="1">
            <a:spLocks noChangeArrowheads="1"/>
          </p:cNvSpPr>
          <p:nvPr/>
        </p:nvSpPr>
        <p:spPr bwMode="auto">
          <a:xfrm>
            <a:off x="2738438" y="6129338"/>
            <a:ext cx="3486150" cy="72866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107763" dir="2700000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Land Model version 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(soil physics, canopy physics, vegetation dynamics, disturbance and land use)</a:t>
            </a:r>
          </a:p>
        </p:txBody>
      </p:sp>
      <p:sp>
        <p:nvSpPr>
          <p:cNvPr id="100" name="Rectangle 40"/>
          <p:cNvSpPr>
            <a:spLocks noChangeArrowheads="1"/>
          </p:cNvSpPr>
          <p:nvPr/>
        </p:nvSpPr>
        <p:spPr bwMode="auto">
          <a:xfrm>
            <a:off x="2624138" y="1057818"/>
            <a:ext cx="3505200" cy="43442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2700000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SSTs/SIC from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observations</a:t>
            </a:r>
            <a:endParaRPr lang="en-US" altLang="zh-CN" sz="14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cxnSp>
        <p:nvCxnSpPr>
          <p:cNvPr id="15386" name="Straight Arrow Connector 103"/>
          <p:cNvCxnSpPr>
            <a:cxnSpLocks noChangeShapeType="1"/>
          </p:cNvCxnSpPr>
          <p:nvPr/>
        </p:nvCxnSpPr>
        <p:spPr bwMode="auto">
          <a:xfrm rot="5400000" flipH="1" flipV="1">
            <a:off x="5067301" y="3009900"/>
            <a:ext cx="379412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304800" y="1015986"/>
            <a:ext cx="1782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GFDL-AM3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2743200" y="3200400"/>
            <a:ext cx="3581400" cy="2667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367" name="AutoShape 36"/>
          <p:cNvSpPr>
            <a:spLocks noChangeArrowheads="1"/>
          </p:cNvSpPr>
          <p:nvPr/>
        </p:nvSpPr>
        <p:spPr bwMode="auto">
          <a:xfrm>
            <a:off x="4148138" y="2786063"/>
            <a:ext cx="195262" cy="414337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srgbClr val="FFFFFF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6553200" y="4572000"/>
            <a:ext cx="2474912" cy="2169825"/>
          </a:xfrm>
          <a:prstGeom prst="rect">
            <a:avLst/>
          </a:prstGeom>
          <a:solidFill>
            <a:srgbClr val="FFF67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</a:rPr>
              <a:t>Unique full </a:t>
            </a:r>
            <a:r>
              <a:rPr lang="en-US" altLang="ja-JP" b="1" dirty="0" err="1">
                <a:solidFill>
                  <a:srgbClr val="FF0000"/>
                </a:solidFill>
              </a:rPr>
              <a:t>strat</a:t>
            </a:r>
            <a:r>
              <a:rPr lang="en-US" altLang="ja-JP" b="1" dirty="0">
                <a:solidFill>
                  <a:srgbClr val="FF0000"/>
                </a:solidFill>
              </a:rPr>
              <a:t> &amp; trop </a:t>
            </a:r>
            <a:r>
              <a:rPr lang="en-US" altLang="ja-JP" b="1" dirty="0" smtClean="0">
                <a:solidFill>
                  <a:srgbClr val="FF0000"/>
                </a:solidFill>
              </a:rPr>
              <a:t>chemistry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285750" indent="-285750" defTabSz="914400" fontAlgn="base">
              <a:spcBef>
                <a:spcPct val="5000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altLang="ja-JP" b="1" dirty="0" smtClean="0">
                <a:solidFill>
                  <a:srgbClr val="FF0000"/>
                </a:solidFill>
                <a:sym typeface="Wingdings" charset="0"/>
              </a:rPr>
              <a:t>How well does the model represent observed surface O3-T relationships?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90217" y="1339839"/>
            <a:ext cx="2743200" cy="2971800"/>
            <a:chOff x="6400800" y="1852246"/>
            <a:chExt cx="2743200" cy="2971800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2450123"/>
              <a:ext cx="2743200" cy="237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6400800" y="1852246"/>
              <a:ext cx="244169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cubed sphere grid </a:t>
              </a:r>
            </a:p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 ~2°x2°; 48 levels</a:t>
              </a:r>
            </a:p>
            <a:p>
              <a:endParaRPr lang="en-US" dirty="0"/>
            </a:p>
          </p:txBody>
        </p:sp>
      </p:grpSp>
      <p:sp>
        <p:nvSpPr>
          <p:cNvPr id="33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The GFDL AM3 chemistry-climate model</a:t>
            </a:r>
            <a:endParaRPr lang="en-US" sz="2800" b="1" dirty="0" smtClean="0"/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1676400" y="457200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>
                <a:solidFill>
                  <a:srgbClr val="000000"/>
                </a:solidFill>
                <a:cs typeface="Arial" charset="0"/>
              </a:rPr>
              <a:t>Donner et al.</a:t>
            </a:r>
            <a:r>
              <a:rPr lang="en-US" altLang="ja-JP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zh-CN" i="1" dirty="0" err="1">
                <a:solidFill>
                  <a:srgbClr val="000000"/>
                </a:solidFill>
                <a:cs typeface="Arial" charset="0"/>
              </a:rPr>
              <a:t>Golaz</a:t>
            </a:r>
            <a:r>
              <a:rPr lang="en-US" altLang="zh-CN" i="1" dirty="0">
                <a:solidFill>
                  <a:srgbClr val="000000"/>
                </a:solidFill>
                <a:cs typeface="Arial" charset="0"/>
              </a:rPr>
              <a:t> et al.</a:t>
            </a:r>
            <a:r>
              <a:rPr lang="en-US" altLang="ja-JP" i="1" dirty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altLang="zh-CN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ja-JP" i="1" dirty="0" err="1">
                <a:solidFill>
                  <a:srgbClr val="000000"/>
                </a:solidFill>
                <a:cs typeface="Arial" charset="0"/>
              </a:rPr>
              <a:t>Griffies</a:t>
            </a:r>
            <a:r>
              <a:rPr lang="en-US" altLang="ja-JP" i="1" dirty="0">
                <a:solidFill>
                  <a:srgbClr val="000000"/>
                </a:solidFill>
                <a:cs typeface="Arial" charset="0"/>
              </a:rPr>
              <a:t> et al., </a:t>
            </a:r>
            <a:r>
              <a:rPr lang="en-US" altLang="zh-CN" i="1" dirty="0">
                <a:solidFill>
                  <a:srgbClr val="000000"/>
                </a:solidFill>
                <a:cs typeface="Arial" charset="0"/>
              </a:rPr>
              <a:t>J. Climate, 2011</a:t>
            </a:r>
          </a:p>
        </p:txBody>
      </p:sp>
    </p:spTree>
    <p:extLst>
      <p:ext uri="{BB962C8B-B14F-4D97-AF65-F5344CB8AC3E}">
        <p14:creationId xmlns:p14="http://schemas.microsoft.com/office/powerpoint/2010/main" val="313634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Modeled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-T relationships over the Northeast</a:t>
            </a:r>
          </a:p>
        </p:txBody>
      </p:sp>
      <p:pic>
        <p:nvPicPr>
          <p:cNvPr id="3" name="Picture 1" descr="am3_castnet_regionalmonthlymeans_seascycle_slopes_rvals_bloomer_regions_orgcorr.png"/>
          <p:cNvPicPr>
            <a:picLocks noChangeAspect="1" noChangeArrowheads="1"/>
          </p:cNvPicPr>
          <p:nvPr/>
        </p:nvPicPr>
        <p:blipFill rotWithShape="1">
          <a:blip r:embed="rId2"/>
          <a:srcRect l="65379" t="7861" r="5178" b="70389"/>
          <a:stretch/>
        </p:blipFill>
        <p:spPr bwMode="auto">
          <a:xfrm>
            <a:off x="4724400" y="2500855"/>
            <a:ext cx="4419600" cy="43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am3_castnet_regionalmonthlymeans_seascycle_slopes_rvals_bloomer_regions_orgcorr.png"/>
          <p:cNvPicPr>
            <a:picLocks noChangeAspect="1" noChangeArrowheads="1"/>
          </p:cNvPicPr>
          <p:nvPr/>
        </p:nvPicPr>
        <p:blipFill rotWithShape="1">
          <a:blip r:embed="rId2"/>
          <a:srcRect l="1381" t="7791" r="67941" b="70459"/>
          <a:stretch/>
        </p:blipFill>
        <p:spPr bwMode="auto">
          <a:xfrm>
            <a:off x="23282" y="1066800"/>
            <a:ext cx="4701117" cy="44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1447800"/>
            <a:ext cx="2514600" cy="400110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</a:t>
            </a:r>
            <a:r>
              <a:rPr lang="en-US" sz="2000" b="1" baseline="-25000" dirty="0" smtClean="0"/>
              <a:t>max</a:t>
            </a:r>
            <a:r>
              <a:rPr lang="en-US" sz="2000" b="1" dirty="0" smtClean="0"/>
              <a:t> is well simulated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438400" y="1981200"/>
            <a:ext cx="3544560" cy="369332"/>
          </a:xfrm>
          <a:prstGeom prst="rect">
            <a:avLst/>
          </a:prstGeom>
          <a:solidFill>
            <a:srgbClr val="FFF672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+</a:t>
            </a:r>
            <a:r>
              <a:rPr lang="en-US" b="1" dirty="0" smtClean="0"/>
              <a:t>15-20 </a:t>
            </a:r>
            <a:r>
              <a:rPr lang="en-US" b="1" dirty="0"/>
              <a:t>ppb modeled </a:t>
            </a:r>
            <a:r>
              <a:rPr lang="en-US" b="1" dirty="0" smtClean="0"/>
              <a:t>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bias</a:t>
            </a:r>
            <a:endParaRPr lang="en-US" b="1" dirty="0"/>
          </a:p>
        </p:txBody>
      </p:sp>
      <p:sp>
        <p:nvSpPr>
          <p:cNvPr id="9" name="Up-Down Arrow 8"/>
          <p:cNvSpPr/>
          <p:nvPr/>
        </p:nvSpPr>
        <p:spPr>
          <a:xfrm flipH="1">
            <a:off x="2209800" y="2362200"/>
            <a:ext cx="228599" cy="914400"/>
          </a:xfrm>
          <a:prstGeom prst="upDownArrow">
            <a:avLst/>
          </a:prstGeom>
          <a:solidFill>
            <a:srgbClr val="00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4191000"/>
            <a:ext cx="3429000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CASTNet</a:t>
            </a:r>
            <a:r>
              <a:rPr lang="en-US" b="1" dirty="0" smtClean="0"/>
              <a:t>: r</a:t>
            </a:r>
            <a:r>
              <a:rPr lang="en-US" b="1" baseline="30000" dirty="0" smtClean="0"/>
              <a:t>2</a:t>
            </a:r>
            <a:r>
              <a:rPr lang="en-US" b="1" dirty="0" smtClean="0"/>
              <a:t> = .3, m = </a:t>
            </a:r>
            <a:r>
              <a:rPr lang="en-US" b="1" dirty="0" smtClean="0"/>
              <a:t>3.7 </a:t>
            </a:r>
            <a:r>
              <a:rPr lang="en-US" b="1" dirty="0" smtClean="0"/>
              <a:t>ppb K</a:t>
            </a:r>
            <a:r>
              <a:rPr lang="en-US" b="1" baseline="30000" dirty="0" smtClean="0"/>
              <a:t>-1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GFDL AM3: r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= .4, m </a:t>
            </a:r>
            <a:r>
              <a:rPr lang="en-US" b="1" dirty="0" smtClean="0">
                <a:solidFill>
                  <a:srgbClr val="FF0000"/>
                </a:solidFill>
              </a:rPr>
              <a:t>= 3.8 </a:t>
            </a:r>
            <a:r>
              <a:rPr lang="en-US" b="1" dirty="0" smtClean="0">
                <a:solidFill>
                  <a:srgbClr val="FF0000"/>
                </a:solidFill>
              </a:rPr>
              <a:t>ppb K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534561"/>
            <a:ext cx="4953000" cy="1323439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Despite </a:t>
            </a:r>
            <a:r>
              <a:rPr lang="en-US" sz="2000" b="1" dirty="0"/>
              <a:t>the presence of excess modeled MDA8 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3, </a:t>
            </a:r>
            <a:r>
              <a:rPr lang="en-US" sz="2000" b="1" dirty="0">
                <a:solidFill>
                  <a:srgbClr val="FF0000"/>
                </a:solidFill>
              </a:rPr>
              <a:t>MDA8 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 sensitivity to year-to-year variations in T</a:t>
            </a:r>
            <a:r>
              <a:rPr lang="en-US" sz="2000" b="1" baseline="-25000" dirty="0">
                <a:solidFill>
                  <a:srgbClr val="FF0000"/>
                </a:solidFill>
              </a:rPr>
              <a:t>max</a:t>
            </a:r>
            <a:r>
              <a:rPr lang="en-US" sz="2000" b="1" dirty="0">
                <a:solidFill>
                  <a:srgbClr val="FF0000"/>
                </a:solidFill>
              </a:rPr>
              <a:t> are reproduced by GFDL AM3 in the </a:t>
            </a:r>
            <a:r>
              <a:rPr lang="en-US" sz="2000" b="1" dirty="0" smtClean="0">
                <a:solidFill>
                  <a:srgbClr val="FF0000"/>
                </a:solidFill>
              </a:rPr>
              <a:t>Northeast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1440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Northeast MDA8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–T</a:t>
            </a:r>
            <a:r>
              <a:rPr lang="en-US" sz="2000" b="1" baseline="-25000" dirty="0" smtClean="0"/>
              <a:t>max</a:t>
            </a:r>
            <a:r>
              <a:rPr lang="en-US" sz="2000" b="1" dirty="0" smtClean="0"/>
              <a:t> correlation</a:t>
            </a:r>
            <a:endParaRPr 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81978" y="23622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Seasonality of Northeast m</a:t>
            </a:r>
            <a:r>
              <a:rPr lang="en-US" sz="2000" b="1" baseline="-25000" dirty="0" smtClean="0"/>
              <a:t>O3-T</a:t>
            </a:r>
            <a:endParaRPr lang="en-US" sz="20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914400"/>
            <a:ext cx="287231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CASTNet</a:t>
            </a:r>
            <a:r>
              <a:rPr lang="en-US" sz="2000" b="1" dirty="0" smtClean="0"/>
              <a:t> (1988-2009)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GFDL AM3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(1981-2000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8194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0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am3_castnet_regionalmonthlymeans_seascycle_slopes_rvals_bloomer_regions_orgcorr.png"/>
          <p:cNvPicPr>
            <a:picLocks noChangeAspect="1" noChangeArrowheads="1"/>
          </p:cNvPicPr>
          <p:nvPr/>
        </p:nvPicPr>
        <p:blipFill rotWithShape="1">
          <a:blip r:embed="rId2"/>
          <a:srcRect l="933" t="29912" r="67410" b="46877"/>
          <a:stretch/>
        </p:blipFill>
        <p:spPr bwMode="auto">
          <a:xfrm>
            <a:off x="76200" y="990600"/>
            <a:ext cx="4808517" cy="47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5334000"/>
            <a:ext cx="3962400" cy="707886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model </a:t>
            </a:r>
            <a:r>
              <a:rPr lang="en-US" sz="2000" b="1" dirty="0"/>
              <a:t>slopes </a:t>
            </a:r>
            <a:r>
              <a:rPr lang="en-US" sz="2000" b="1" dirty="0" smtClean="0"/>
              <a:t>are </a:t>
            </a:r>
            <a:r>
              <a:rPr lang="en-US" sz="2000" b="1" dirty="0" smtClean="0"/>
              <a:t>~3-4 </a:t>
            </a:r>
            <a:r>
              <a:rPr lang="en-US" sz="2000" b="1" dirty="0"/>
              <a:t>ppb </a:t>
            </a:r>
            <a:r>
              <a:rPr lang="en-US" sz="2000" b="1" dirty="0" smtClean="0"/>
              <a:t>K</a:t>
            </a:r>
            <a:r>
              <a:rPr lang="en-US" sz="2000" b="1" baseline="30000" dirty="0" smtClean="0"/>
              <a:t>-1 </a:t>
            </a:r>
            <a:r>
              <a:rPr lang="en-US" sz="2000" b="1" dirty="0" smtClean="0"/>
              <a:t>too low </a:t>
            </a:r>
            <a:r>
              <a:rPr lang="en-US" sz="2000" b="1" dirty="0"/>
              <a:t>in the summer </a:t>
            </a:r>
            <a:r>
              <a:rPr lang="en-US" sz="2000" b="1" dirty="0" smtClean="0"/>
              <a:t>months</a:t>
            </a:r>
            <a:endParaRPr lang="en-US" sz="2000" b="1" dirty="0"/>
          </a:p>
        </p:txBody>
      </p:sp>
      <p:pic>
        <p:nvPicPr>
          <p:cNvPr id="4" name="Picture 1" descr="am3_castnet_regionalmonthlymeans_seascycle_slopes_rvals_bloomer_regions_orgcorr.png"/>
          <p:cNvPicPr>
            <a:picLocks noChangeAspect="1" noChangeArrowheads="1"/>
          </p:cNvPicPr>
          <p:nvPr/>
        </p:nvPicPr>
        <p:blipFill rotWithShape="1">
          <a:blip r:embed="rId2"/>
          <a:srcRect l="65813" t="30491" r="5000" b="47540"/>
          <a:stretch/>
        </p:blipFill>
        <p:spPr bwMode="auto">
          <a:xfrm>
            <a:off x="4820171" y="2514600"/>
            <a:ext cx="432383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Modeled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-T relationships over the Mid-Atlantic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3124200" cy="400110"/>
          </a:xfrm>
          <a:prstGeom prst="rect">
            <a:avLst/>
          </a:prstGeom>
          <a:solidFill>
            <a:srgbClr val="FFF67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15-</a:t>
            </a:r>
            <a:r>
              <a:rPr lang="en-US" sz="2000" b="1" dirty="0"/>
              <a:t>30 ppb modeled O</a:t>
            </a:r>
            <a:r>
              <a:rPr lang="en-US" sz="2000" b="1" baseline="-25000" dirty="0"/>
              <a:t>3</a:t>
            </a:r>
            <a:r>
              <a:rPr lang="en-US" sz="2000" b="1" dirty="0"/>
              <a:t> </a:t>
            </a:r>
            <a:r>
              <a:rPr lang="en-US" sz="2000" b="1" dirty="0" smtClean="0"/>
              <a:t>bias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1752600"/>
            <a:ext cx="3031749" cy="400110"/>
          </a:xfrm>
          <a:prstGeom prst="rect">
            <a:avLst/>
          </a:prstGeom>
          <a:solidFill>
            <a:srgbClr val="FFF672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Modeled T</a:t>
            </a:r>
            <a:r>
              <a:rPr lang="en-US" sz="2000" b="1" baseline="-25000" dirty="0" smtClean="0"/>
              <a:t>max</a:t>
            </a:r>
            <a:r>
              <a:rPr lang="en-US" sz="2000" b="1" dirty="0" smtClean="0"/>
              <a:t> </a:t>
            </a:r>
            <a:r>
              <a:rPr lang="en-US" sz="2000" b="1" dirty="0"/>
              <a:t>are too large 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1600200"/>
            <a:ext cx="838200" cy="762000"/>
          </a:xfrm>
          <a:prstGeom prst="ellipse">
            <a:avLst/>
          </a:prstGeom>
          <a:solidFill>
            <a:srgbClr val="0066FF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2667000" y="2362200"/>
            <a:ext cx="152400" cy="685800"/>
          </a:xfrm>
          <a:prstGeom prst="upDownArrow">
            <a:avLst/>
          </a:prstGeom>
          <a:solidFill>
            <a:srgbClr val="00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7696200" y="4572000"/>
            <a:ext cx="152400" cy="914400"/>
          </a:xfrm>
          <a:prstGeom prst="upDownArrow">
            <a:avLst/>
          </a:prstGeom>
          <a:solidFill>
            <a:srgbClr val="00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4114800"/>
            <a:ext cx="3200400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CASTNet</a:t>
            </a:r>
            <a:r>
              <a:rPr lang="en-US" b="1" dirty="0" smtClean="0"/>
              <a:t>: r</a:t>
            </a:r>
            <a:r>
              <a:rPr lang="en-US" b="1" baseline="30000" dirty="0" smtClean="0"/>
              <a:t>2</a:t>
            </a:r>
            <a:r>
              <a:rPr lang="en-US" b="1" dirty="0" smtClean="0"/>
              <a:t> = .3, m = 6 ppb K</a:t>
            </a:r>
            <a:r>
              <a:rPr lang="en-US" b="1" baseline="30000" dirty="0" smtClean="0"/>
              <a:t>-1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GFDL AM3: r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= .6, m = 2 ppb K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150114"/>
            <a:ext cx="5029200" cy="707886"/>
          </a:xfrm>
          <a:prstGeom prst="rect">
            <a:avLst/>
          </a:prstGeom>
          <a:solidFill>
            <a:srgbClr val="FFF67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What effect does 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2000" b="1" dirty="0" smtClean="0">
                <a:solidFill>
                  <a:srgbClr val="FF0000"/>
                </a:solidFill>
              </a:rPr>
              <a:t> bias have on 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over the eastern US?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99060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Mid-Atlantic MDA8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–T</a:t>
            </a:r>
            <a:r>
              <a:rPr lang="en-US" sz="2000" b="1" baseline="-25000" dirty="0" smtClean="0"/>
              <a:t>max</a:t>
            </a:r>
            <a:r>
              <a:rPr lang="en-US" sz="2000" b="1" dirty="0" smtClean="0"/>
              <a:t> correlation</a:t>
            </a:r>
            <a:endParaRPr lang="en-US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23622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Seasonality of Mid-</a:t>
            </a:r>
            <a:r>
              <a:rPr lang="en-US" sz="2000" b="1" dirty="0" smtClean="0"/>
              <a:t>Atlantic 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O3-T</a:t>
            </a:r>
            <a:endParaRPr lang="en-US" sz="20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6409266" y="914400"/>
            <a:ext cx="271991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CASTNet</a:t>
            </a:r>
            <a:r>
              <a:rPr lang="en-US" sz="2000" b="1" dirty="0" smtClean="0"/>
              <a:t> (1988-2009)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GFDL AM3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(1981-2000)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8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2" grpId="0" animBg="1"/>
      <p:bldP spid="6" grpId="0" animBg="1"/>
      <p:bldP spid="7" grpId="0" animBg="1"/>
      <p:bldP spid="8" grpId="0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0" y="-23813"/>
            <a:ext cx="9144000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Modeled 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bias over eastern US (GFDL AM3)</a:t>
            </a:r>
            <a:endParaRPr lang="en-US" sz="2800" b="1" dirty="0"/>
          </a:p>
        </p:txBody>
      </p:sp>
      <p:pic>
        <p:nvPicPr>
          <p:cNvPr id="3" name="Picture 2" descr="Screen shot 2011-12-02 at 7.3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210409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98217" y="2403217"/>
            <a:ext cx="167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(ppb)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692783" y="2403217"/>
            <a:ext cx="167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MDA8 O</a:t>
            </a:r>
            <a:r>
              <a:rPr lang="en-US" b="1" baseline="-25000" dirty="0" smtClean="0"/>
              <a:t>3</a:t>
            </a:r>
            <a:r>
              <a:rPr lang="en-US" b="1" dirty="0" smtClean="0"/>
              <a:t> (ppb)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962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[c/o V. </a:t>
            </a:r>
            <a:r>
              <a:rPr lang="en-US" sz="1600" dirty="0" err="1" smtClean="0"/>
              <a:t>Naik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4572000" cy="369332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Modeled O</a:t>
            </a:r>
            <a:r>
              <a:rPr lang="en-US" b="1" baseline="-25000" dirty="0" smtClean="0"/>
              <a:t>3</a:t>
            </a:r>
            <a:r>
              <a:rPr lang="en-US" b="1" dirty="0" smtClean="0"/>
              <a:t> bias is greatest in summertime:</a:t>
            </a:r>
            <a:endParaRPr lang="en-US" b="1" dirty="0"/>
          </a:p>
        </p:txBody>
      </p:sp>
      <p:pic>
        <p:nvPicPr>
          <p:cNvPr id="8" name="Picture 2" descr="C:\Documents and Settings\lwh\My Documents\LWH\NOAA_Southeast2013\c48L48_am3p9_ox_o3s_vs_castnet_m24_o3s_climatology-5.png"/>
          <p:cNvPicPr>
            <a:picLocks noChangeAspect="1" noChangeArrowheads="1"/>
          </p:cNvPicPr>
          <p:nvPr/>
        </p:nvPicPr>
        <p:blipFill rotWithShape="1">
          <a:blip r:embed="rId3" cstate="print"/>
          <a:srcRect l="7271" t="95202" r="39759" b="1447"/>
          <a:stretch/>
        </p:blipFill>
        <p:spPr bwMode="auto">
          <a:xfrm>
            <a:off x="457200" y="4038600"/>
            <a:ext cx="6528481" cy="5344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4038600"/>
            <a:ext cx="91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4547559"/>
            <a:ext cx="4953000" cy="2308324"/>
          </a:xfrm>
          <a:prstGeom prst="rect">
            <a:avLst/>
          </a:prstGeom>
          <a:solidFill>
            <a:srgbClr val="FFF67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/>
              <a:t>Possible causes of summertime bias:</a:t>
            </a:r>
          </a:p>
          <a:p>
            <a:pPr marL="914400" indent="-228600" defTabSz="457200">
              <a:buFont typeface="Arial" pitchFamily="34" charset="0"/>
              <a:buChar char="•"/>
            </a:pPr>
            <a:r>
              <a:rPr lang="en-US" sz="2400" b="1" dirty="0" smtClean="0"/>
              <a:t>isoprene chemistry?</a:t>
            </a:r>
          </a:p>
          <a:p>
            <a:pPr marL="914400" indent="-228600" defTabSz="457200">
              <a:buFont typeface="Arial" pitchFamily="34" charset="0"/>
              <a:buChar char="•"/>
            </a:pPr>
            <a:r>
              <a:rPr lang="en-US" sz="2400" b="1" dirty="0" smtClean="0"/>
              <a:t>deposition to vegetation?</a:t>
            </a:r>
          </a:p>
          <a:p>
            <a:pPr marL="914400" indent="-228600" defTabSz="457200">
              <a:buFont typeface="Arial" pitchFamily="34" charset="0"/>
              <a:buChar char="•"/>
            </a:pPr>
            <a:r>
              <a:rPr lang="en-US" sz="2400" b="1" dirty="0" smtClean="0"/>
              <a:t>ventilation (convection)?</a:t>
            </a:r>
          </a:p>
          <a:p>
            <a:pPr marL="914400" indent="-228600" defTabSz="457200">
              <a:buFont typeface="Arial" pitchFamily="34" charset="0"/>
              <a:buChar char="•"/>
            </a:pPr>
            <a:r>
              <a:rPr lang="en-US" sz="2400" b="1" dirty="0" smtClean="0"/>
              <a:t>excessive photolysis</a:t>
            </a:r>
            <a:r>
              <a:rPr lang="en-US" sz="2400" b="1" dirty="0" smtClean="0"/>
              <a:t>?</a:t>
            </a:r>
          </a:p>
          <a:p>
            <a:pPr marL="914400" indent="-228600" defTabSz="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temperature biases?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76800" y="1143000"/>
            <a:ext cx="3581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</a:rPr>
              <a:t>Mid-Atlantic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9600" y="1143000"/>
            <a:ext cx="3581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</a:rPr>
              <a:t>Northeast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MR@AQDORHNFUVWYY5H6" val="39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15053</TotalTime>
  <Words>2933</Words>
  <Application>Microsoft Macintosh PowerPoint</Application>
  <PresentationFormat>On-screen Show (4:3)</PresentationFormat>
  <Paragraphs>327</Paragraphs>
  <Slides>30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Presentation3</vt:lpstr>
      <vt:lpstr>Worksheet</vt:lpstr>
      <vt:lpstr>Evaluating surface ozone-temperature relationships over the eastern U.S. in chemistry-climate models</vt:lpstr>
      <vt:lpstr>Surface O3 varies strongly with temperature</vt:lpstr>
      <vt:lpstr>Motivating Questions: O3 and temperature over the eastern U.S.</vt:lpstr>
      <vt:lpstr>Characterizing regional O3-temperature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Observed O3 – temperature relationships over the Northeast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USDOC/NOAA/GFDL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DJ Rasmussen</cp:lastModifiedBy>
  <cp:revision>253</cp:revision>
  <dcterms:created xsi:type="dcterms:W3CDTF">2011-06-21T14:26:59Z</dcterms:created>
  <dcterms:modified xsi:type="dcterms:W3CDTF">2011-12-06T02:40:25Z</dcterms:modified>
</cp:coreProperties>
</file>